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9" r:id="rId6"/>
    <p:sldId id="305" r:id="rId7"/>
    <p:sldId id="346" r:id="rId8"/>
    <p:sldId id="338" r:id="rId9"/>
    <p:sldId id="335" r:id="rId10"/>
    <p:sldId id="358" r:id="rId11"/>
    <p:sldId id="360" r:id="rId12"/>
    <p:sldId id="361" r:id="rId13"/>
    <p:sldId id="366" r:id="rId14"/>
    <p:sldId id="365" r:id="rId15"/>
    <p:sldId id="362" r:id="rId16"/>
    <p:sldId id="367" r:id="rId17"/>
    <p:sldId id="354" r:id="rId18"/>
    <p:sldId id="353" r:id="rId19"/>
    <p:sldId id="300" r:id="rId20"/>
    <p:sldId id="352" r:id="rId21"/>
    <p:sldId id="368" r:id="rId22"/>
    <p:sldId id="317" r:id="rId23"/>
    <p:sldId id="369" r:id="rId24"/>
    <p:sldId id="303" r:id="rId25"/>
    <p:sldId id="370" r:id="rId26"/>
    <p:sldId id="371" r:id="rId27"/>
    <p:sldId id="351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73412" autoAdjust="0"/>
  </p:normalViewPr>
  <p:slideViewPr>
    <p:cSldViewPr snapToGrid="0">
      <p:cViewPr varScale="1">
        <p:scale>
          <a:sx n="83" d="100"/>
          <a:sy n="83" d="100"/>
        </p:scale>
        <p:origin x="1572" y="60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2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</a:t>
            </a:r>
            <a:r>
              <a:rPr lang="en-US" altLang="ko-KR" dirty="0"/>
              <a:t> </a:t>
            </a:r>
            <a:r>
              <a:rPr lang="en-US" altLang="ko-KR" dirty="0" err="1"/>
              <a:t>onnx</a:t>
            </a:r>
            <a:r>
              <a:rPr lang="ko-KR" altLang="en-US" dirty="0"/>
              <a:t> 모델이 잘 작동되는지</a:t>
            </a:r>
            <a:r>
              <a:rPr lang="en-US" altLang="ko-KR" dirty="0"/>
              <a:t>, input shape </a:t>
            </a:r>
            <a:r>
              <a:rPr lang="ko-KR" altLang="en-US" dirty="0"/>
              <a:t>에 맞춰서 </a:t>
            </a:r>
            <a:r>
              <a:rPr lang="en-US" altLang="ko-KR" dirty="0"/>
              <a:t>random</a:t>
            </a:r>
            <a:r>
              <a:rPr lang="ko-KR" altLang="en-US" dirty="0"/>
              <a:t>하게 </a:t>
            </a:r>
            <a:r>
              <a:rPr lang="en-US" altLang="ko-KR" dirty="0"/>
              <a:t>input</a:t>
            </a:r>
            <a:r>
              <a:rPr lang="ko-KR" altLang="en-US" dirty="0"/>
              <a:t>을 생성하고 실행해 본 결과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Output file</a:t>
            </a:r>
            <a:r>
              <a:rPr lang="ko-KR" altLang="en-US" dirty="0"/>
              <a:t>이 잘 생성되었다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28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새로운 문제점이 있는데</a:t>
            </a:r>
            <a:r>
              <a:rPr lang="en-US" altLang="ko-KR" dirty="0">
                <a:ea typeface="맑은 고딕"/>
                <a:cs typeface="Calibri"/>
              </a:rPr>
              <a:t>, </a:t>
            </a:r>
          </a:p>
          <a:p>
            <a:r>
              <a:rPr lang="ko-KR" altLang="en-US" dirty="0">
                <a:ea typeface="맑은 고딕"/>
                <a:cs typeface="Calibri"/>
              </a:rPr>
              <a:t>사용자는 </a:t>
            </a:r>
            <a:r>
              <a:rPr lang="en-US" altLang="ko-KR" dirty="0">
                <a:ea typeface="맑은 고딕"/>
                <a:cs typeface="Calibri"/>
              </a:rPr>
              <a:t>text</a:t>
            </a:r>
            <a:r>
              <a:rPr lang="ko-KR" altLang="en-US" dirty="0">
                <a:ea typeface="맑은 고딕"/>
                <a:cs typeface="Calibri"/>
              </a:rPr>
              <a:t>로 </a:t>
            </a:r>
            <a:r>
              <a:rPr lang="en-US" altLang="ko-KR" dirty="0">
                <a:ea typeface="맑은 고딕"/>
                <a:cs typeface="Calibri"/>
              </a:rPr>
              <a:t>input</a:t>
            </a:r>
            <a:r>
              <a:rPr lang="ko-KR" altLang="en-US" dirty="0">
                <a:ea typeface="맑은 고딕"/>
                <a:cs typeface="Calibri"/>
              </a:rPr>
              <a:t>을 주기 때문에</a:t>
            </a:r>
            <a:r>
              <a:rPr lang="en-US" altLang="ko-KR" dirty="0">
                <a:ea typeface="맑은 고딕"/>
                <a:cs typeface="Calibri"/>
              </a:rPr>
              <a:t>, </a:t>
            </a:r>
            <a:r>
              <a:rPr lang="ko-KR" altLang="en-US" dirty="0">
                <a:ea typeface="맑은 고딕"/>
                <a:cs typeface="Calibri"/>
              </a:rPr>
              <a:t>이를 </a:t>
            </a:r>
            <a:r>
              <a:rPr lang="en-US" altLang="ko-KR" dirty="0" err="1">
                <a:ea typeface="맑은 고딕"/>
                <a:cs typeface="Calibri"/>
              </a:rPr>
              <a:t>onnx</a:t>
            </a:r>
            <a:r>
              <a:rPr lang="en-US" altLang="ko-KR" dirty="0">
                <a:ea typeface="맑은 고딕"/>
                <a:cs typeface="Calibri"/>
              </a:rPr>
              <a:t> model</a:t>
            </a:r>
            <a:r>
              <a:rPr lang="ko-KR" altLang="en-US" dirty="0">
                <a:ea typeface="맑은 고딕"/>
                <a:cs typeface="Calibri"/>
              </a:rPr>
              <a:t>의 </a:t>
            </a:r>
            <a:r>
              <a:rPr lang="en-US" altLang="ko-KR" dirty="0">
                <a:ea typeface="맑은 고딕"/>
                <a:cs typeface="Calibri"/>
              </a:rPr>
              <a:t>input shape</a:t>
            </a:r>
            <a:r>
              <a:rPr lang="ko-KR" altLang="en-US" dirty="0">
                <a:ea typeface="맑은 고딕"/>
                <a:cs typeface="Calibri"/>
              </a:rPr>
              <a:t>과 맞춰야 하고</a:t>
            </a:r>
            <a:r>
              <a:rPr lang="en-US" altLang="ko-KR" dirty="0">
                <a:ea typeface="맑은 고딕"/>
                <a:cs typeface="Calibri"/>
              </a:rPr>
              <a:t>,</a:t>
            </a:r>
          </a:p>
          <a:p>
            <a:r>
              <a:rPr lang="en-US" altLang="ko-KR" dirty="0">
                <a:ea typeface="맑은 고딕"/>
                <a:cs typeface="Calibri"/>
              </a:rPr>
              <a:t>Output </a:t>
            </a:r>
            <a:r>
              <a:rPr lang="ko-KR" altLang="en-US" dirty="0">
                <a:ea typeface="맑은 고딕"/>
                <a:cs typeface="Calibri"/>
              </a:rPr>
              <a:t>의 </a:t>
            </a:r>
            <a:r>
              <a:rPr lang="en-US" altLang="ko-KR" dirty="0">
                <a:ea typeface="맑은 고딕"/>
                <a:cs typeface="Calibri"/>
              </a:rPr>
              <a:t>shape </a:t>
            </a:r>
            <a:r>
              <a:rPr lang="ko-KR" altLang="en-US" dirty="0">
                <a:ea typeface="맑은 고딕"/>
                <a:cs typeface="Calibri"/>
              </a:rPr>
              <a:t>또한 </a:t>
            </a:r>
            <a:r>
              <a:rPr lang="en-US" altLang="ko-KR" dirty="0">
                <a:ea typeface="맑은 고딕"/>
                <a:cs typeface="Calibri"/>
              </a:rPr>
              <a:t>unreal engine </a:t>
            </a:r>
            <a:r>
              <a:rPr lang="ko-KR" altLang="en-US" dirty="0">
                <a:ea typeface="맑은 고딕"/>
                <a:cs typeface="Calibri"/>
              </a:rPr>
              <a:t>에서 사용할 수 있도록 맞춰야 한다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또한</a:t>
            </a:r>
            <a:r>
              <a:rPr lang="en-US" altLang="ko-KR" dirty="0">
                <a:ea typeface="맑은 고딕"/>
                <a:cs typeface="Calibri"/>
              </a:rPr>
              <a:t>, unreal </a:t>
            </a:r>
            <a:r>
              <a:rPr lang="en-US" altLang="ko-KR" dirty="0" err="1">
                <a:ea typeface="맑은 고딕"/>
                <a:cs typeface="Calibri"/>
              </a:rPr>
              <a:t>engin</a:t>
            </a:r>
            <a:r>
              <a:rPr lang="ko-KR" altLang="en-US" dirty="0">
                <a:ea typeface="맑은 고딕"/>
                <a:cs typeface="Calibri"/>
              </a:rPr>
              <a:t>에서 </a:t>
            </a:r>
            <a:r>
              <a:rPr lang="en-US" altLang="ko-KR" dirty="0" err="1">
                <a:ea typeface="맑은 고딕"/>
                <a:cs typeface="Calibri"/>
              </a:rPr>
              <a:t>onnx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모델을 </a:t>
            </a:r>
            <a:r>
              <a:rPr lang="en-US" altLang="ko-KR" dirty="0">
                <a:ea typeface="맑은 고딕"/>
                <a:cs typeface="Calibri"/>
              </a:rPr>
              <a:t>python </a:t>
            </a:r>
            <a:r>
              <a:rPr lang="ko-KR" altLang="en-US" dirty="0">
                <a:ea typeface="맑은 고딕"/>
                <a:cs typeface="Calibri"/>
              </a:rPr>
              <a:t>코드로 사용할 수 없어서 </a:t>
            </a:r>
            <a:r>
              <a:rPr lang="en-US" altLang="ko-KR" dirty="0">
                <a:ea typeface="맑은 고딕"/>
                <a:cs typeface="Calibri"/>
              </a:rPr>
              <a:t>( runtime</a:t>
            </a:r>
            <a:r>
              <a:rPr lang="ko-KR" altLang="en-US" dirty="0">
                <a:ea typeface="맑은 고딕"/>
                <a:cs typeface="Calibri"/>
              </a:rPr>
              <a:t>이 너무 </a:t>
            </a:r>
            <a:r>
              <a:rPr lang="ko-KR" altLang="en-US" dirty="0" err="1">
                <a:ea typeface="맑은 고딕"/>
                <a:cs typeface="Calibri"/>
              </a:rPr>
              <a:t>오래걸리는</a:t>
            </a:r>
            <a:r>
              <a:rPr lang="ko-KR" altLang="en-US" dirty="0">
                <a:ea typeface="맑은 고딕"/>
                <a:cs typeface="Calibri"/>
              </a:rPr>
              <a:t> 이슈 </a:t>
            </a:r>
            <a:r>
              <a:rPr lang="en-US" altLang="ko-KR" dirty="0">
                <a:ea typeface="맑은 고딕"/>
                <a:cs typeface="Calibri"/>
              </a:rPr>
              <a:t>)</a:t>
            </a:r>
          </a:p>
          <a:p>
            <a:r>
              <a:rPr lang="en-US" altLang="ko-KR" dirty="0" err="1">
                <a:ea typeface="맑은 고딕"/>
                <a:cs typeface="Calibri"/>
              </a:rPr>
              <a:t>Onnx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모델을 </a:t>
            </a:r>
            <a:r>
              <a:rPr lang="en-US" altLang="ko-KR" dirty="0">
                <a:ea typeface="맑은 고딕"/>
                <a:cs typeface="Calibri"/>
              </a:rPr>
              <a:t>unreal</a:t>
            </a:r>
            <a:r>
              <a:rPr lang="ko-KR" altLang="en-US" dirty="0">
                <a:ea typeface="맑은 고딕"/>
                <a:cs typeface="Calibri"/>
              </a:rPr>
              <a:t>에서 잘 돌아가게 만드는 코드를 </a:t>
            </a:r>
            <a:r>
              <a:rPr lang="en-US" altLang="ko-KR" dirty="0">
                <a:ea typeface="맑은 고딕"/>
                <a:cs typeface="Calibri"/>
              </a:rPr>
              <a:t>C++</a:t>
            </a:r>
            <a:r>
              <a:rPr lang="ko-KR" altLang="en-US" dirty="0">
                <a:ea typeface="맑은 고딕"/>
                <a:cs typeface="Calibri"/>
              </a:rPr>
              <a:t>로 구현해야 한다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03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Input shape</a:t>
            </a:r>
            <a:r>
              <a:rPr lang="ko-KR" altLang="en-US" dirty="0"/>
              <a:t>을 맞춰주는 문제에 대해 생각해본 방법이다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Motion diffusion model</a:t>
            </a:r>
            <a:r>
              <a:rPr lang="ko-KR" altLang="en-US" dirty="0"/>
              <a:t>에서 사용하고 있는 함수를 변형해서 사용할 예정이다</a:t>
            </a:r>
            <a:r>
              <a:rPr lang="en-US" altLang="ko-KR" dirty="0"/>
              <a:t>. ( text</a:t>
            </a:r>
            <a:r>
              <a:rPr lang="ko-KR" altLang="en-US" dirty="0"/>
              <a:t> </a:t>
            </a:r>
            <a:r>
              <a:rPr lang="en-US" altLang="ko-KR"/>
              <a:t>encoding )</a:t>
            </a:r>
            <a:endParaRPr lang="en-US" altLang="ko-KR" dirty="0"/>
          </a:p>
          <a:p>
            <a:r>
              <a:rPr lang="ko-KR" altLang="en-US" dirty="0"/>
              <a:t>이 함수는</a:t>
            </a:r>
            <a:r>
              <a:rPr lang="en-US" altLang="ko-KR" dirty="0"/>
              <a:t>, input text</a:t>
            </a:r>
            <a:r>
              <a:rPr lang="ko-KR" altLang="en-US" dirty="0"/>
              <a:t>를 </a:t>
            </a:r>
            <a:r>
              <a:rPr lang="en-US" altLang="ko-KR" dirty="0"/>
              <a:t>list of string </a:t>
            </a:r>
            <a:r>
              <a:rPr lang="ko-KR" altLang="en-US" dirty="0"/>
              <a:t>으로 변환하여</a:t>
            </a:r>
            <a:r>
              <a:rPr lang="en-US" altLang="ko-KR" dirty="0"/>
              <a:t>, clip </a:t>
            </a:r>
            <a:r>
              <a:rPr lang="ko-KR" altLang="en-US" dirty="0"/>
              <a:t>모델에서 사용할 수 있는 형식으로 변환한다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</a:t>
            </a:r>
            <a:r>
              <a:rPr lang="en-US" altLang="ko-KR" dirty="0"/>
              <a:t>clip</a:t>
            </a:r>
            <a:r>
              <a:rPr lang="ko-KR" altLang="en-US" dirty="0"/>
              <a:t>의 </a:t>
            </a:r>
            <a:r>
              <a:rPr lang="en-US" altLang="ko-KR" dirty="0"/>
              <a:t>tokenize </a:t>
            </a:r>
            <a:r>
              <a:rPr lang="ko-KR" altLang="en-US" dirty="0"/>
              <a:t>함수를 사용하여 토큰으로 변환되고</a:t>
            </a:r>
            <a:r>
              <a:rPr lang="en-US" altLang="ko-KR" dirty="0"/>
              <a:t>, clip </a:t>
            </a:r>
            <a:r>
              <a:rPr lang="ko-KR" altLang="en-US" dirty="0"/>
              <a:t>모델의 </a:t>
            </a:r>
            <a:r>
              <a:rPr lang="en-US" altLang="ko-KR" dirty="0"/>
              <a:t>input</a:t>
            </a:r>
            <a:r>
              <a:rPr lang="ko-KR" altLang="en-US" dirty="0"/>
              <a:t>으로 사용된다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Clip </a:t>
            </a:r>
            <a:r>
              <a:rPr lang="ko-KR" altLang="en-US" dirty="0"/>
              <a:t>모델에서 이를 인코드에서 </a:t>
            </a:r>
            <a:r>
              <a:rPr lang="en-US" altLang="ko-KR" dirty="0"/>
              <a:t>output</a:t>
            </a:r>
            <a:r>
              <a:rPr lang="ko-KR" altLang="en-US" dirty="0"/>
              <a:t>으로 </a:t>
            </a:r>
            <a:r>
              <a:rPr lang="ko-KR" altLang="en-US" dirty="0" err="1"/>
              <a:t>인코딩된</a:t>
            </a:r>
            <a:r>
              <a:rPr lang="ko-KR" altLang="en-US" dirty="0"/>
              <a:t> 벡터가 반환된다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코드를 수정하여</a:t>
            </a:r>
            <a:r>
              <a:rPr lang="en-US" altLang="ko-KR" dirty="0"/>
              <a:t>, text </a:t>
            </a:r>
            <a:r>
              <a:rPr lang="ko-KR" altLang="en-US" dirty="0"/>
              <a:t>사용자의 텍스트 인풋을 </a:t>
            </a:r>
            <a:r>
              <a:rPr lang="en-US" altLang="ko-KR" dirty="0" err="1"/>
              <a:t>onnx</a:t>
            </a:r>
            <a:r>
              <a:rPr lang="en-US" altLang="ko-KR" dirty="0"/>
              <a:t> input shape</a:t>
            </a:r>
            <a:r>
              <a:rPr lang="ko-KR" altLang="en-US" dirty="0"/>
              <a:t>에 맞추는 코드를 </a:t>
            </a:r>
            <a:r>
              <a:rPr lang="ko-KR" altLang="en-US" dirty="0" err="1"/>
              <a:t>작성중이다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41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34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8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3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4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Second part is about using motion diffusion neural network model in unreal engine.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8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HumanML3d</a:t>
            </a:r>
            <a:r>
              <a:rPr lang="ko-KR" altLang="en-US">
                <a:ea typeface="맑은 고딕"/>
                <a:cs typeface="Calibri"/>
              </a:rPr>
              <a:t>는</a:t>
            </a:r>
            <a:r>
              <a:rPr lang="en-US">
                <a:cs typeface="Calibri"/>
              </a:rPr>
              <a:t> </a:t>
            </a:r>
            <a:r>
              <a:rPr lang="ko-KR" altLang="en-US">
                <a:ea typeface="맑은 고딕"/>
                <a:cs typeface="Calibri"/>
              </a:rPr>
              <a:t>사람의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en-US" altLang="ko-KR" err="1">
                <a:ea typeface="맑은 고딕"/>
                <a:cs typeface="Calibri"/>
              </a:rPr>
              <a:t>모션을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글로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설명한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데이터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셋이다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/>
              <a:t>The dataset has several text captions for one motion. </a:t>
            </a:r>
            <a:endParaRPr lang="ko-KR" altLang="en-US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이번주 발표 목차</a:t>
            </a:r>
          </a:p>
          <a:p>
            <a:r>
              <a:rPr lang="ko-KR" altLang="en-US">
                <a:ea typeface="맑은 고딕"/>
                <a:cs typeface="Calibri"/>
              </a:rPr>
              <a:t>.</a:t>
            </a:r>
            <a:r>
              <a:rPr lang="ko-KR" altLang="en-US" err="1">
                <a:ea typeface="맑은 고딕"/>
                <a:cs typeface="Calibri"/>
              </a:rPr>
              <a:t>Intro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에선ㄴ</a:t>
            </a:r>
            <a:r>
              <a:rPr lang="ko-KR" altLang="en-US">
                <a:ea typeface="맑은 고딕"/>
                <a:cs typeface="Calibri"/>
              </a:rPr>
              <a:t> 간단히 </a:t>
            </a:r>
            <a:r>
              <a:rPr lang="ko-KR" altLang="en-US" err="1">
                <a:ea typeface="맑은 고딕"/>
                <a:cs typeface="Calibri"/>
              </a:rPr>
              <a:t>objective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usability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team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members</a:t>
            </a:r>
            <a:r>
              <a:rPr lang="ko-KR" altLang="en-US">
                <a:ea typeface="맑은 고딕"/>
                <a:cs typeface="Calibri"/>
              </a:rPr>
              <a:t> 등을 </a:t>
            </a:r>
            <a:r>
              <a:rPr lang="ko-KR" altLang="en-US" err="1">
                <a:ea typeface="맑은 고딕"/>
                <a:cs typeface="Calibri"/>
              </a:rPr>
              <a:t>소개할것임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  <a:p>
            <a:r>
              <a:rPr lang="ko-KR" altLang="en-US">
                <a:ea typeface="맑은 고딕"/>
                <a:cs typeface="Calibri"/>
              </a:rPr>
              <a:t>이후 </a:t>
            </a:r>
            <a:r>
              <a:rPr lang="ko-KR" altLang="en-US" err="1">
                <a:ea typeface="맑은 고딕"/>
                <a:cs typeface="Calibri"/>
              </a:rPr>
              <a:t>pipeline</a:t>
            </a:r>
            <a:r>
              <a:rPr lang="ko-KR" altLang="en-US">
                <a:ea typeface="맑은 고딕"/>
                <a:cs typeface="Calibri"/>
              </a:rPr>
              <a:t> &amp; </a:t>
            </a:r>
            <a:r>
              <a:rPr lang="ko-KR" altLang="en-US" err="1">
                <a:ea typeface="맑은 고딕"/>
                <a:cs typeface="Calibri"/>
              </a:rPr>
              <a:t>progress</a:t>
            </a:r>
            <a:r>
              <a:rPr lang="ko-KR" altLang="en-US">
                <a:ea typeface="맑은 고딕"/>
                <a:cs typeface="Calibri"/>
              </a:rPr>
              <a:t> 에서 전체적인 프로세스를 보여주고</a:t>
            </a:r>
          </a:p>
          <a:p>
            <a:r>
              <a:rPr lang="ko-KR" altLang="en-US">
                <a:ea typeface="맑은 고딕"/>
                <a:cs typeface="Calibri"/>
              </a:rPr>
              <a:t>이후 하나하나씩 나아갈거임 ㅇㅇ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총 </a:t>
            </a:r>
            <a:r>
              <a:rPr lang="en-US" altLang="ko-KR" dirty="0">
                <a:ea typeface="맑은 고딕"/>
                <a:cs typeface="Calibri"/>
              </a:rPr>
              <a:t>29230 </a:t>
            </a:r>
            <a:r>
              <a:rPr lang="ko-KR" altLang="en-US" dirty="0">
                <a:ea typeface="맑은 고딕"/>
                <a:cs typeface="Calibri"/>
              </a:rPr>
              <a:t>데이터가 존재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61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인공지능의 힘을 빌림 -&gt; 단어를 벡터로 바꾸면 코사인 </a:t>
            </a:r>
            <a:r>
              <a:rPr lang="ko-KR" altLang="en-US" err="1">
                <a:ea typeface="맑은 고딕"/>
                <a:cs typeface="Calibri"/>
              </a:rPr>
              <a:t>시밀러리티를</a:t>
            </a:r>
            <a:r>
              <a:rPr lang="ko-KR" altLang="en-US">
                <a:ea typeface="맑은 고딕"/>
                <a:cs typeface="Calibri"/>
              </a:rPr>
              <a:t> 볼 수 있기 때문에 데이터 셋에서 가장 유사한 단어를 찾는데 유리히다ㅏ.</a:t>
            </a:r>
            <a:endParaRPr lang="en-US"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66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타겟 단어를 찾는다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 err="1">
                <a:ea typeface="맑은 고딕"/>
                <a:cs typeface="Calibri"/>
              </a:rPr>
              <a:t>워투벡으로</a:t>
            </a:r>
            <a:r>
              <a:rPr lang="ko-KR" altLang="en-US" dirty="0">
                <a:ea typeface="맑은 고딕"/>
                <a:cs typeface="Calibri"/>
              </a:rPr>
              <a:t> 비슷한 뜻의 단어를 찾아냄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기존 </a:t>
            </a:r>
            <a:r>
              <a:rPr lang="ko-KR" altLang="en-US" dirty="0" err="1">
                <a:ea typeface="맑은 고딕"/>
                <a:cs typeface="Calibri"/>
              </a:rPr>
              <a:t>단어랑</a:t>
            </a:r>
            <a:r>
              <a:rPr lang="ko-KR" altLang="en-US" dirty="0">
                <a:ea typeface="맑은 고딕"/>
                <a:cs typeface="Calibri"/>
              </a:rPr>
              <a:t> 교체해서 </a:t>
            </a:r>
            <a:r>
              <a:rPr lang="ko-KR" altLang="en-US" dirty="0" err="1">
                <a:ea typeface="맑은 고딕"/>
                <a:cs typeface="Calibri"/>
              </a:rPr>
              <a:t>어그가능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66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1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56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87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9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파이프라인과 현재 진행 상황</a:t>
            </a:r>
            <a:endParaRPr lang="en-US" altLang="ko-KR"/>
          </a:p>
          <a:p>
            <a:r>
              <a:rPr lang="ko-KR" altLang="en-US"/>
              <a:t>크게 모션디퓨전 모델 파트와 언리얼엔진파트로 나눠서 생각해볼 수 있다</a:t>
            </a:r>
            <a:endParaRPr lang="en-US" altLang="ko-KR"/>
          </a:p>
          <a:p>
            <a:r>
              <a:rPr lang="ko-KR" altLang="en-US"/>
              <a:t>검은 선은 구현된 부분 또는</a:t>
            </a:r>
            <a:endParaRPr lang="en-US" altLang="ko-KR"/>
          </a:p>
          <a:p>
            <a:r>
              <a:rPr lang="ko-KR" altLang="en-US"/>
              <a:t>주황 선은 현재 작업 중인 부분</a:t>
            </a:r>
            <a:endParaRPr lang="en-US" altLang="ko-KR"/>
          </a:p>
          <a:p>
            <a:r>
              <a:rPr lang="ko-KR" altLang="en-US"/>
              <a:t>회색 선은 아직 시작안한 부분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8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이번주 발표 목차</a:t>
            </a:r>
          </a:p>
          <a:p>
            <a:r>
              <a:rPr lang="ko-KR" altLang="en-US">
                <a:ea typeface="맑은 고딕"/>
                <a:cs typeface="Calibri"/>
              </a:rPr>
              <a:t>.</a:t>
            </a:r>
            <a:r>
              <a:rPr lang="ko-KR" altLang="en-US" err="1">
                <a:ea typeface="맑은 고딕"/>
                <a:cs typeface="Calibri"/>
              </a:rPr>
              <a:t>Intro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에선ㄴ</a:t>
            </a:r>
            <a:r>
              <a:rPr lang="ko-KR" altLang="en-US">
                <a:ea typeface="맑은 고딕"/>
                <a:cs typeface="Calibri"/>
              </a:rPr>
              <a:t> 간단히 </a:t>
            </a:r>
            <a:r>
              <a:rPr lang="ko-KR" altLang="en-US" err="1">
                <a:ea typeface="맑은 고딕"/>
                <a:cs typeface="Calibri"/>
              </a:rPr>
              <a:t>objective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usability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team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members</a:t>
            </a:r>
            <a:r>
              <a:rPr lang="ko-KR" altLang="en-US">
                <a:ea typeface="맑은 고딕"/>
                <a:cs typeface="Calibri"/>
              </a:rPr>
              <a:t> 등을 </a:t>
            </a:r>
            <a:r>
              <a:rPr lang="ko-KR" altLang="en-US" err="1">
                <a:ea typeface="맑은 고딕"/>
                <a:cs typeface="Calibri"/>
              </a:rPr>
              <a:t>소개할것임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  <a:p>
            <a:r>
              <a:rPr lang="ko-KR" altLang="en-US">
                <a:ea typeface="맑은 고딕"/>
                <a:cs typeface="Calibri"/>
              </a:rPr>
              <a:t>이후 </a:t>
            </a:r>
            <a:r>
              <a:rPr lang="ko-KR" altLang="en-US" err="1">
                <a:ea typeface="맑은 고딕"/>
                <a:cs typeface="Calibri"/>
              </a:rPr>
              <a:t>pipeline</a:t>
            </a:r>
            <a:r>
              <a:rPr lang="ko-KR" altLang="en-US">
                <a:ea typeface="맑은 고딕"/>
                <a:cs typeface="Calibri"/>
              </a:rPr>
              <a:t> &amp; </a:t>
            </a:r>
            <a:r>
              <a:rPr lang="ko-KR" altLang="en-US" err="1">
                <a:ea typeface="맑은 고딕"/>
                <a:cs typeface="Calibri"/>
              </a:rPr>
              <a:t>progress</a:t>
            </a:r>
            <a:r>
              <a:rPr lang="ko-KR" altLang="en-US">
                <a:ea typeface="맑은 고딕"/>
                <a:cs typeface="Calibri"/>
              </a:rPr>
              <a:t> 에서 전체적인 프로세스를 보여주고</a:t>
            </a:r>
          </a:p>
          <a:p>
            <a:r>
              <a:rPr lang="ko-KR" altLang="en-US">
                <a:ea typeface="맑은 고딕"/>
                <a:cs typeface="Calibri"/>
              </a:rPr>
              <a:t>이후 하나하나씩 나아갈거임 ㅇㅇ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3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Second part is about using motion diffusion neural network model in unreal engine.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5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Then how can we create onnx model?</a:t>
            </a:r>
          </a:p>
          <a:p>
            <a:r>
              <a:rPr lang="en-US" altLang="ko-KR">
                <a:ea typeface="맑은 고딕"/>
                <a:cs typeface="Calibri"/>
              </a:rPr>
              <a:t>By simply running export() function with sample input, we can export pytorch model into onnx model.</a:t>
            </a: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 dummy input is required to infer the shapes of tensors throughout the model.</a:t>
            </a:r>
            <a:endParaRPr lang="en-US" altLang="ko-KR">
              <a:ea typeface="맑은 고딕"/>
              <a:cs typeface="Calibri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Sample input is needed to create a static computational graph for the ONNX format</a:t>
            </a:r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Calibri"/>
              </a:rPr>
              <a:t>Sample input</a:t>
            </a:r>
            <a:r>
              <a:rPr lang="ko-KR" altLang="en-US" dirty="0">
                <a:ea typeface="맑은 고딕"/>
                <a:cs typeface="Calibri"/>
              </a:rPr>
              <a:t>을 만드는 과정에서 에러가 많이 발생하였고</a:t>
            </a:r>
            <a:r>
              <a:rPr lang="en-US" altLang="ko-KR" dirty="0">
                <a:ea typeface="맑은 고딕"/>
                <a:cs typeface="Calibri"/>
              </a:rPr>
              <a:t>,</a:t>
            </a:r>
          </a:p>
          <a:p>
            <a:r>
              <a:rPr lang="ko-KR" altLang="en-US" dirty="0">
                <a:ea typeface="맑은 고딕"/>
                <a:cs typeface="Calibri"/>
              </a:rPr>
              <a:t>하나씩 </a:t>
            </a:r>
            <a:r>
              <a:rPr lang="ko-KR" altLang="en-US" dirty="0" err="1">
                <a:ea typeface="맑은 고딕"/>
                <a:cs typeface="Calibri"/>
              </a:rPr>
              <a:t>해결해나갔는데</a:t>
            </a:r>
            <a:r>
              <a:rPr lang="ko-KR" altLang="en-US" dirty="0">
                <a:ea typeface="맑은 고딕"/>
                <a:cs typeface="Calibri"/>
              </a:rPr>
              <a:t> 먼저 </a:t>
            </a:r>
            <a:r>
              <a:rPr lang="en-US" altLang="ko-KR" dirty="0">
                <a:ea typeface="맑은 고딕"/>
                <a:cs typeface="Calibri"/>
              </a:rPr>
              <a:t>model</a:t>
            </a:r>
            <a:r>
              <a:rPr lang="ko-KR" altLang="en-US" dirty="0">
                <a:ea typeface="맑은 고딕"/>
                <a:cs typeface="Calibri"/>
              </a:rPr>
              <a:t>에서 필요로 하는 </a:t>
            </a:r>
            <a:r>
              <a:rPr lang="en-US" altLang="ko-KR" dirty="0">
                <a:ea typeface="맑은 고딕"/>
                <a:cs typeface="Calibri"/>
              </a:rPr>
              <a:t>argument </a:t>
            </a:r>
            <a:r>
              <a:rPr lang="ko-KR" altLang="en-US" dirty="0">
                <a:ea typeface="맑은 고딕"/>
                <a:cs typeface="Calibri"/>
              </a:rPr>
              <a:t>값이 </a:t>
            </a:r>
            <a:r>
              <a:rPr lang="ko-KR" altLang="en-US" dirty="0" err="1">
                <a:ea typeface="맑은 고딕"/>
                <a:cs typeface="Calibri"/>
              </a:rPr>
              <a:t>빠져있어서</a:t>
            </a:r>
            <a:r>
              <a:rPr lang="en-US" altLang="ko-KR" dirty="0">
                <a:ea typeface="맑은 고딕"/>
                <a:cs typeface="Calibri"/>
              </a:rPr>
              <a:t>, </a:t>
            </a:r>
          </a:p>
          <a:p>
            <a:r>
              <a:rPr lang="en-US" altLang="ko-KR" dirty="0">
                <a:ea typeface="맑은 고딕"/>
                <a:cs typeface="Calibri"/>
              </a:rPr>
              <a:t>Sample data</a:t>
            </a:r>
            <a:r>
              <a:rPr lang="ko-KR" altLang="en-US" dirty="0">
                <a:ea typeface="맑은 고딕"/>
                <a:cs typeface="Calibri"/>
              </a:rPr>
              <a:t>에 </a:t>
            </a:r>
            <a:r>
              <a:rPr lang="en-US" altLang="ko-KR" dirty="0">
                <a:ea typeface="맑은 고딕"/>
                <a:cs typeface="Calibri"/>
              </a:rPr>
              <a:t>tuple </a:t>
            </a:r>
            <a:r>
              <a:rPr lang="ko-KR" altLang="en-US" dirty="0">
                <a:ea typeface="맑은 고딕"/>
                <a:cs typeface="Calibri"/>
              </a:rPr>
              <a:t>을 추가하였음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5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하지만 </a:t>
            </a:r>
            <a:r>
              <a:rPr lang="en-US" altLang="ko-KR" dirty="0" err="1">
                <a:ea typeface="맑은 고딕"/>
                <a:cs typeface="Calibri"/>
              </a:rPr>
              <a:t>motio</a:t>
            </a:r>
            <a:r>
              <a:rPr lang="ko-KR" altLang="en-US" dirty="0">
                <a:ea typeface="맑은 고딕"/>
                <a:cs typeface="Calibri"/>
              </a:rPr>
              <a:t>의 </a:t>
            </a:r>
            <a:r>
              <a:rPr lang="en-US" altLang="ko-KR" dirty="0">
                <a:ea typeface="맑은 고딕"/>
                <a:cs typeface="Calibri"/>
              </a:rPr>
              <a:t>forward </a:t>
            </a:r>
            <a:r>
              <a:rPr lang="en-US" altLang="ko-KR" dirty="0" err="1">
                <a:ea typeface="맑은 고딕"/>
                <a:cs typeface="Calibri"/>
              </a:rPr>
              <a:t>functio</a:t>
            </a:r>
            <a:r>
              <a:rPr lang="ko-KR" altLang="en-US" dirty="0">
                <a:ea typeface="맑은 고딕"/>
                <a:cs typeface="Calibri"/>
              </a:rPr>
              <a:t>에서 </a:t>
            </a:r>
            <a:r>
              <a:rPr lang="en-US" altLang="ko-KR" dirty="0" err="1">
                <a:ea typeface="맑은 고딕"/>
                <a:cs typeface="Calibri"/>
              </a:rPr>
              <a:t>nonetype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과 </a:t>
            </a:r>
            <a:r>
              <a:rPr lang="ko-KR" altLang="en-US" dirty="0" err="1">
                <a:ea typeface="맑은 고딕"/>
                <a:cs typeface="Calibri"/>
              </a:rPr>
              <a:t>관련되</a:t>
            </a:r>
            <a:r>
              <a:rPr lang="ko-KR" altLang="en-US" dirty="0">
                <a:ea typeface="맑은 고딕"/>
                <a:cs typeface="Calibri"/>
              </a:rPr>
              <a:t> 오류가 발생하였고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이를 </a:t>
            </a:r>
            <a:r>
              <a:rPr lang="en-US" altLang="ko-KR" dirty="0">
                <a:ea typeface="맑은 고딕"/>
                <a:cs typeface="Calibri"/>
              </a:rPr>
              <a:t>handle</a:t>
            </a:r>
            <a:r>
              <a:rPr lang="ko-KR" altLang="en-US" dirty="0">
                <a:ea typeface="맑은 고딕"/>
                <a:cs typeface="Calibri"/>
              </a:rPr>
              <a:t>하는 코드를 수정하여 오류를 잡았다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48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input tensor</a:t>
            </a:r>
            <a:r>
              <a:rPr lang="ko-KR" altLang="en-US" dirty="0"/>
              <a:t>와 관련된 오류가 났는데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부분이 가장 어려웠다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Motion</a:t>
            </a:r>
            <a:r>
              <a:rPr lang="ko-KR" altLang="en-US" dirty="0"/>
              <a:t> 의 코드를 분석해 본 결과 </a:t>
            </a:r>
            <a:r>
              <a:rPr lang="en-US" altLang="ko-KR" dirty="0"/>
              <a:t>input</a:t>
            </a:r>
            <a:r>
              <a:rPr lang="ko-KR" altLang="en-US" dirty="0"/>
              <a:t>이 다음과 같은 </a:t>
            </a:r>
            <a:r>
              <a:rPr lang="en-US" altLang="ko-KR" dirty="0"/>
              <a:t>tensor</a:t>
            </a:r>
            <a:r>
              <a:rPr lang="ko-KR" altLang="en-US" dirty="0"/>
              <a:t>로 </a:t>
            </a:r>
            <a:r>
              <a:rPr lang="ko-KR" altLang="en-US" dirty="0" err="1"/>
              <a:t>이루어져있어야</a:t>
            </a:r>
            <a:r>
              <a:rPr lang="ko-KR" altLang="en-US" dirty="0"/>
              <a:t> 한다는 것을 알았고</a:t>
            </a:r>
            <a:endParaRPr lang="en-US" altLang="ko-KR" dirty="0"/>
          </a:p>
          <a:p>
            <a:r>
              <a:rPr lang="en-US" altLang="ko-KR" dirty="0"/>
              <a:t>Batch size(3) : # of samples in each batch</a:t>
            </a:r>
          </a:p>
          <a:p>
            <a:r>
              <a:rPr lang="en-US" altLang="ko-KR" dirty="0" err="1"/>
              <a:t>Njoints</a:t>
            </a:r>
            <a:r>
              <a:rPr lang="en-US" altLang="ko-KR" dirty="0"/>
              <a:t>(263) : # of joints</a:t>
            </a:r>
          </a:p>
          <a:p>
            <a:r>
              <a:rPr lang="en-US" altLang="ko-KR" dirty="0" err="1"/>
              <a:t>Nfeats</a:t>
            </a:r>
            <a:r>
              <a:rPr lang="en-US" altLang="ko-KR" dirty="0"/>
              <a:t>(1) : # of features per joint ( fixed in 1 )</a:t>
            </a:r>
          </a:p>
          <a:p>
            <a:r>
              <a:rPr lang="en-US" altLang="ko-KR" dirty="0"/>
              <a:t>Frames(120) : # of frames for animation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Sample input</a:t>
            </a:r>
            <a:r>
              <a:rPr lang="ko-KR" altLang="en-US" dirty="0">
                <a:ea typeface="맑은 고딕"/>
                <a:cs typeface="Calibri"/>
              </a:rPr>
              <a:t>을 이 </a:t>
            </a:r>
            <a:r>
              <a:rPr lang="en-US" altLang="ko-KR" dirty="0">
                <a:ea typeface="맑은 고딕"/>
                <a:cs typeface="Calibri"/>
              </a:rPr>
              <a:t>tensor</a:t>
            </a:r>
            <a:r>
              <a:rPr lang="ko-KR" altLang="en-US" dirty="0">
                <a:ea typeface="맑은 고딕"/>
                <a:cs typeface="Calibri"/>
              </a:rPr>
              <a:t>의 </a:t>
            </a:r>
            <a:r>
              <a:rPr lang="en-US" altLang="ko-KR" dirty="0">
                <a:ea typeface="맑은 고딕"/>
                <a:cs typeface="Calibri"/>
              </a:rPr>
              <a:t>shape</a:t>
            </a:r>
            <a:r>
              <a:rPr lang="ko-KR" altLang="en-US" dirty="0">
                <a:ea typeface="맑은 고딕"/>
                <a:cs typeface="Calibri"/>
              </a:rPr>
              <a:t>에 맞춰서 만들고 해결하였다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1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z="6000"/>
              <a:t>마스터 제목 스타일 편집</a:t>
            </a:r>
            <a:endParaRPr lang="en-US" sz="6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마스터 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클릭하여 마스터 부제목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UNREAL NEURAL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Runtime Animation Generator</a:t>
            </a:r>
          </a:p>
          <a:p>
            <a:pPr>
              <a:lnSpc>
                <a:spcPct val="90000"/>
              </a:lnSpc>
            </a:pPr>
            <a:r>
              <a:rPr lang="en-US" sz="2400" b="1" kern="1200" spc="-2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Engine Plugin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105823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4A41C5"/>
                </a:solidFill>
              </a:rPr>
              <a:t>ONNX</a:t>
            </a:r>
            <a:r>
              <a:rPr lang="ko-KR" altLang="en-US" sz="2800" b="1" dirty="0">
                <a:solidFill>
                  <a:srgbClr val="4A41C5"/>
                </a:solidFill>
              </a:rPr>
              <a:t> </a:t>
            </a:r>
            <a:r>
              <a:rPr lang="en-US" altLang="ko-KR" sz="2800" b="1" dirty="0">
                <a:solidFill>
                  <a:srgbClr val="4A41C5"/>
                </a:solidFill>
              </a:rPr>
              <a:t>version conflict</a:t>
            </a:r>
            <a:endParaRPr lang="en-US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B891B-1635-DC5B-EF18-4549DA085313}"/>
              </a:ext>
            </a:extLst>
          </p:cNvPr>
          <p:cNvSpPr txBox="1"/>
          <p:nvPr/>
        </p:nvSpPr>
        <p:spPr>
          <a:xfrm>
            <a:off x="2800995" y="3928167"/>
            <a:ext cx="87188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Export Success</a:t>
            </a:r>
            <a:endParaRPr lang="en-US" dirty="0"/>
          </a:p>
        </p:txBody>
      </p:sp>
      <p:sp>
        <p:nvSpPr>
          <p:cNvPr id="15" name="Arrow: Right 5">
            <a:extLst>
              <a:ext uri="{FF2B5EF4-FFF2-40B4-BE49-F238E27FC236}">
                <a16:creationId xmlns:a16="http://schemas.microsoft.com/office/drawing/2014/main" id="{DF3C441E-0F49-0B35-19D3-1ADA70E72ACD}"/>
              </a:ext>
            </a:extLst>
          </p:cNvPr>
          <p:cNvSpPr/>
          <p:nvPr/>
        </p:nvSpPr>
        <p:spPr>
          <a:xfrm>
            <a:off x="1249071" y="5040019"/>
            <a:ext cx="892968" cy="631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DA46EC-261F-6F34-E71A-7AA07994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6" y="2414226"/>
            <a:ext cx="11813294" cy="496895"/>
          </a:xfrm>
          <a:prstGeom prst="rect">
            <a:avLst/>
          </a:prstGeom>
        </p:spPr>
      </p:pic>
      <p:sp>
        <p:nvSpPr>
          <p:cNvPr id="24" name="직사각형 22">
            <a:extLst>
              <a:ext uri="{FF2B5EF4-FFF2-40B4-BE49-F238E27FC236}">
                <a16:creationId xmlns:a16="http://schemas.microsoft.com/office/drawing/2014/main" id="{472F40B0-75AC-554B-2C3F-1A7AC6BE80A5}"/>
              </a:ext>
            </a:extLst>
          </p:cNvPr>
          <p:cNvSpPr/>
          <p:nvPr/>
        </p:nvSpPr>
        <p:spPr>
          <a:xfrm>
            <a:off x="9777046" y="2476472"/>
            <a:ext cx="2309446" cy="3489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11ACE3-286C-9905-301B-8FFA3B8AA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18"/>
          <a:stretch/>
        </p:blipFill>
        <p:spPr>
          <a:xfrm>
            <a:off x="2800995" y="4653174"/>
            <a:ext cx="8997719" cy="17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75460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Using ONNX model ( import code 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550D1F-71E7-4902-9957-8E0DEFC1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87" y="2149780"/>
            <a:ext cx="7314452" cy="4549063"/>
          </a:xfrm>
          <a:prstGeom prst="rect">
            <a:avLst/>
          </a:prstGeom>
        </p:spPr>
      </p:pic>
      <p:sp>
        <p:nvSpPr>
          <p:cNvPr id="7" name="직사각형 22">
            <a:extLst>
              <a:ext uri="{FF2B5EF4-FFF2-40B4-BE49-F238E27FC236}">
                <a16:creationId xmlns:a16="http://schemas.microsoft.com/office/drawing/2014/main" id="{78C69BE0-D0D6-A728-3369-C8CE1462819D}"/>
              </a:ext>
            </a:extLst>
          </p:cNvPr>
          <p:cNvSpPr/>
          <p:nvPr/>
        </p:nvSpPr>
        <p:spPr>
          <a:xfrm>
            <a:off x="833087" y="2910689"/>
            <a:ext cx="7232378" cy="19790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5">
            <a:extLst>
              <a:ext uri="{FF2B5EF4-FFF2-40B4-BE49-F238E27FC236}">
                <a16:creationId xmlns:a16="http://schemas.microsoft.com/office/drawing/2014/main" id="{03DBED4F-4BBB-C464-A89E-641B419628C0}"/>
              </a:ext>
            </a:extLst>
          </p:cNvPr>
          <p:cNvSpPr/>
          <p:nvPr/>
        </p:nvSpPr>
        <p:spPr>
          <a:xfrm>
            <a:off x="8147540" y="3429000"/>
            <a:ext cx="984738" cy="631031"/>
          </a:xfrm>
          <a:prstGeom prst="rightArrow">
            <a:avLst>
              <a:gd name="adj1" fmla="val 27706"/>
              <a:gd name="adj2" fmla="val 35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7797844-A8AE-5309-98A3-4C6E14B535A2}"/>
              </a:ext>
            </a:extLst>
          </p:cNvPr>
          <p:cNvSpPr txBox="1">
            <a:spLocks/>
          </p:cNvSpPr>
          <p:nvPr/>
        </p:nvSpPr>
        <p:spPr>
          <a:xfrm>
            <a:off x="9132278" y="3501234"/>
            <a:ext cx="3059722" cy="11175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Random input</a:t>
            </a:r>
          </a:p>
        </p:txBody>
      </p:sp>
      <p:sp>
        <p:nvSpPr>
          <p:cNvPr id="12" name="직사각형 22">
            <a:extLst>
              <a:ext uri="{FF2B5EF4-FFF2-40B4-BE49-F238E27FC236}">
                <a16:creationId xmlns:a16="http://schemas.microsoft.com/office/drawing/2014/main" id="{A4396665-2B58-F871-1F8E-2AAAFBB78462}"/>
              </a:ext>
            </a:extLst>
          </p:cNvPr>
          <p:cNvSpPr/>
          <p:nvPr/>
        </p:nvSpPr>
        <p:spPr>
          <a:xfrm>
            <a:off x="844822" y="5849815"/>
            <a:ext cx="4114040" cy="7268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row: Right 5">
            <a:extLst>
              <a:ext uri="{FF2B5EF4-FFF2-40B4-BE49-F238E27FC236}">
                <a16:creationId xmlns:a16="http://schemas.microsoft.com/office/drawing/2014/main" id="{15CFD91A-65C0-75A3-C5BF-FC375713D44D}"/>
              </a:ext>
            </a:extLst>
          </p:cNvPr>
          <p:cNvSpPr/>
          <p:nvPr/>
        </p:nvSpPr>
        <p:spPr>
          <a:xfrm>
            <a:off x="4970596" y="5849815"/>
            <a:ext cx="4161681" cy="631031"/>
          </a:xfrm>
          <a:prstGeom prst="rightArrow">
            <a:avLst>
              <a:gd name="adj1" fmla="val 27706"/>
              <a:gd name="adj2" fmla="val 35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460EC728-0630-72FA-FF4A-96CB37A7B7A0}"/>
              </a:ext>
            </a:extLst>
          </p:cNvPr>
          <p:cNvSpPr txBox="1">
            <a:spLocks/>
          </p:cNvSpPr>
          <p:nvPr/>
        </p:nvSpPr>
        <p:spPr>
          <a:xfrm>
            <a:off x="9132278" y="5654433"/>
            <a:ext cx="3059722" cy="11175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Successfully</a:t>
            </a:r>
          </a:p>
          <a:p>
            <a:pPr marL="0" indent="0">
              <a:buNone/>
            </a:pPr>
            <a:r>
              <a:rPr lang="en-US" altLang="ko-KR" dirty="0"/>
              <a:t>Create output file</a:t>
            </a:r>
          </a:p>
        </p:txBody>
      </p:sp>
    </p:spTree>
    <p:extLst>
      <p:ext uri="{BB962C8B-B14F-4D97-AF65-F5344CB8AC3E}">
        <p14:creationId xmlns:p14="http://schemas.microsoft.com/office/powerpoint/2010/main" val="423521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75460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Dealing with New Issues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1061911" y="2587820"/>
            <a:ext cx="10995481" cy="27677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Convert User’s Input ( TEXT )  </a:t>
            </a:r>
            <a:r>
              <a:rPr lang="en-US" altLang="ko-KR" dirty="0">
                <a:sym typeface="Wingdings" panose="05000000000000000000" pitchFamily="2" charset="2"/>
              </a:rPr>
              <a:t>  ONNX input shape ( 3, 256, 1, 120 )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Adjust output shape of ONNX model to Unreal Engine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Implementation in Unreal Engine</a:t>
            </a:r>
          </a:p>
        </p:txBody>
      </p:sp>
    </p:spTree>
    <p:extLst>
      <p:ext uri="{BB962C8B-B14F-4D97-AF65-F5344CB8AC3E}">
        <p14:creationId xmlns:p14="http://schemas.microsoft.com/office/powerpoint/2010/main" val="270329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75460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How to convert User’s Input?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68273" y="2181832"/>
            <a:ext cx="10995481" cy="769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Using model’s function (text encoding)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Text </a:t>
            </a:r>
            <a:r>
              <a:rPr lang="en-US" altLang="ko-KR" dirty="0">
                <a:sym typeface="Wingdings" panose="05000000000000000000" pitchFamily="2" charset="2"/>
              </a:rPr>
              <a:t> Vector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DFD77-BD7F-44E7-BAA9-F29633A2A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68" y="2299857"/>
            <a:ext cx="3728038" cy="462393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69F5704A-26BD-FA65-E196-ECEE3F05E23C}"/>
              </a:ext>
            </a:extLst>
          </p:cNvPr>
          <p:cNvSpPr txBox="1">
            <a:spLocks/>
          </p:cNvSpPr>
          <p:nvPr/>
        </p:nvSpPr>
        <p:spPr>
          <a:xfrm>
            <a:off x="455003" y="3844827"/>
            <a:ext cx="1630972" cy="5311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u="sng" dirty="0"/>
              <a:t>Text</a:t>
            </a:r>
            <a:r>
              <a:rPr lang="en-US" altLang="ko-KR" dirty="0"/>
              <a:t> input</a:t>
            </a:r>
          </a:p>
        </p:txBody>
      </p:sp>
      <p:sp>
        <p:nvSpPr>
          <p:cNvPr id="10" name="Arrow: Right 5">
            <a:extLst>
              <a:ext uri="{FF2B5EF4-FFF2-40B4-BE49-F238E27FC236}">
                <a16:creationId xmlns:a16="http://schemas.microsoft.com/office/drawing/2014/main" id="{075C9BEB-9722-B589-75A7-2B145669C712}"/>
              </a:ext>
            </a:extLst>
          </p:cNvPr>
          <p:cNvSpPr/>
          <p:nvPr/>
        </p:nvSpPr>
        <p:spPr>
          <a:xfrm>
            <a:off x="2276475" y="3794877"/>
            <a:ext cx="892968" cy="631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0F35093B-4336-32D3-0E40-F4FD0ACC31DC}"/>
              </a:ext>
            </a:extLst>
          </p:cNvPr>
          <p:cNvSpPr txBox="1">
            <a:spLocks/>
          </p:cNvSpPr>
          <p:nvPr/>
        </p:nvSpPr>
        <p:spPr>
          <a:xfrm>
            <a:off x="3741128" y="3673375"/>
            <a:ext cx="1630972" cy="5311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List of strings</a:t>
            </a:r>
          </a:p>
        </p:txBody>
      </p:sp>
      <p:sp>
        <p:nvSpPr>
          <p:cNvPr id="12" name="Arrow: Right 5">
            <a:extLst>
              <a:ext uri="{FF2B5EF4-FFF2-40B4-BE49-F238E27FC236}">
                <a16:creationId xmlns:a16="http://schemas.microsoft.com/office/drawing/2014/main" id="{55AA09C5-DC4D-D719-0B3A-9B64A853155F}"/>
              </a:ext>
            </a:extLst>
          </p:cNvPr>
          <p:cNvSpPr/>
          <p:nvPr/>
        </p:nvSpPr>
        <p:spPr>
          <a:xfrm>
            <a:off x="5429250" y="3794877"/>
            <a:ext cx="892968" cy="631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790EB1-8408-1227-36F5-D9C53EE09BFA}"/>
              </a:ext>
            </a:extLst>
          </p:cNvPr>
          <p:cNvSpPr txBox="1">
            <a:spLocks/>
          </p:cNvSpPr>
          <p:nvPr/>
        </p:nvSpPr>
        <p:spPr>
          <a:xfrm>
            <a:off x="6667776" y="3844827"/>
            <a:ext cx="1630972" cy="5311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Tokenize </a:t>
            </a:r>
          </a:p>
        </p:txBody>
      </p:sp>
      <p:sp>
        <p:nvSpPr>
          <p:cNvPr id="14" name="Arrow: Right 5">
            <a:extLst>
              <a:ext uri="{FF2B5EF4-FFF2-40B4-BE49-F238E27FC236}">
                <a16:creationId xmlns:a16="http://schemas.microsoft.com/office/drawing/2014/main" id="{D797A69B-3EF9-BCD4-E51F-A433CE1A45FE}"/>
              </a:ext>
            </a:extLst>
          </p:cNvPr>
          <p:cNvSpPr/>
          <p:nvPr/>
        </p:nvSpPr>
        <p:spPr>
          <a:xfrm>
            <a:off x="8644306" y="3794877"/>
            <a:ext cx="892968" cy="631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17E8B0E7-6B81-AD74-9D28-4F72E260A830}"/>
              </a:ext>
            </a:extLst>
          </p:cNvPr>
          <p:cNvSpPr txBox="1">
            <a:spLocks/>
          </p:cNvSpPr>
          <p:nvPr/>
        </p:nvSpPr>
        <p:spPr>
          <a:xfrm>
            <a:off x="9915525" y="3693268"/>
            <a:ext cx="1630972" cy="5311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Encoding</a:t>
            </a:r>
            <a:r>
              <a:rPr lang="ko-KR" altLang="en-US" dirty="0"/>
              <a:t> </a:t>
            </a:r>
            <a:r>
              <a:rPr lang="en-US" altLang="ko-KR" b="1" u="sng" dirty="0"/>
              <a:t>Vector</a:t>
            </a:r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D95DB349-8757-2068-C707-EDD829972F9D}"/>
              </a:ext>
            </a:extLst>
          </p:cNvPr>
          <p:cNvSpPr txBox="1">
            <a:spLocks/>
          </p:cNvSpPr>
          <p:nvPr/>
        </p:nvSpPr>
        <p:spPr>
          <a:xfrm>
            <a:off x="868273" y="5214499"/>
            <a:ext cx="10995481" cy="7694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Modify this code for </a:t>
            </a:r>
            <a:r>
              <a:rPr lang="en-US" altLang="ko-KR" b="1" dirty="0">
                <a:sym typeface="Wingdings" panose="05000000000000000000" pitchFamily="2" charset="2"/>
              </a:rPr>
              <a:t>Text  ONNX input shape</a:t>
            </a:r>
          </a:p>
        </p:txBody>
      </p:sp>
    </p:spTree>
    <p:extLst>
      <p:ext uri="{BB962C8B-B14F-4D97-AF65-F5344CB8AC3E}">
        <p14:creationId xmlns:p14="http://schemas.microsoft.com/office/powerpoint/2010/main" val="46867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UE ONNX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F4F19-0A16-2464-EF8B-AFB71A378C5D}"/>
              </a:ext>
            </a:extLst>
          </p:cNvPr>
          <p:cNvSpPr txBox="1"/>
          <p:nvPr/>
        </p:nvSpPr>
        <p:spPr>
          <a:xfrm>
            <a:off x="284921" y="1502465"/>
            <a:ext cx="75541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NNI Plugin to Run ONNX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C43A9-558F-9794-4778-5A21EA177AB5}"/>
              </a:ext>
            </a:extLst>
          </p:cNvPr>
          <p:cNvSpPr txBox="1"/>
          <p:nvPr/>
        </p:nvSpPr>
        <p:spPr>
          <a:xfrm>
            <a:off x="284921" y="3528341"/>
            <a:ext cx="70207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Ready to Run Neural Network Model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E01902-87A2-3D01-20A7-F1E3A99A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1" y="2191628"/>
            <a:ext cx="9354856" cy="876422"/>
          </a:xfrm>
          <a:prstGeom prst="rect">
            <a:avLst/>
          </a:prstGeom>
        </p:spPr>
      </p:pic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F43F1715-B7CD-C9C7-0218-5DDBC87C1299}"/>
              </a:ext>
            </a:extLst>
          </p:cNvPr>
          <p:cNvSpPr txBox="1">
            <a:spLocks/>
          </p:cNvSpPr>
          <p:nvPr/>
        </p:nvSpPr>
        <p:spPr>
          <a:xfrm>
            <a:off x="844826" y="4303994"/>
            <a:ext cx="9623935" cy="20587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ONNX related functions are implemented.</a:t>
            </a:r>
          </a:p>
          <a:p>
            <a:r>
              <a:rPr lang="en-US" altLang="ko-KR" dirty="0"/>
              <a:t>Succeeded to load test ONNX model.</a:t>
            </a:r>
          </a:p>
          <a:p>
            <a:r>
              <a:rPr lang="en-US" altLang="ko-KR" dirty="0"/>
              <a:t>Failed to load our MDM model.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920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Animation</a:t>
            </a:r>
          </a:p>
          <a:p>
            <a:pPr algn="ctr"/>
            <a:r>
              <a:rPr lang="en-US" sz="2000" b="1" dirty="0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682713" y="1945540"/>
            <a:ext cx="23229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2.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356D75-57D0-7004-0F8A-B485B509C9A2}"/>
              </a:ext>
            </a:extLst>
          </p:cNvPr>
          <p:cNvGrpSpPr/>
          <p:nvPr/>
        </p:nvGrpSpPr>
        <p:grpSpPr>
          <a:xfrm>
            <a:off x="3161288" y="4563145"/>
            <a:ext cx="4246207" cy="1336462"/>
            <a:chOff x="3039912" y="424711"/>
            <a:chExt cx="4246207" cy="133646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441F509-C139-9F17-0A99-87BD5F03753D}"/>
                </a:ext>
              </a:extLst>
            </p:cNvPr>
            <p:cNvSpPr/>
            <p:nvPr/>
          </p:nvSpPr>
          <p:spPr>
            <a:xfrm>
              <a:off x="3297379" y="661551"/>
              <a:ext cx="3988740" cy="1099622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F0F8B04-A080-9AE3-1F61-E9126ED12123}"/>
                </a:ext>
              </a:extLst>
            </p:cNvPr>
            <p:cNvSpPr/>
            <p:nvPr/>
          </p:nvSpPr>
          <p:spPr>
            <a:xfrm>
              <a:off x="3039912" y="424711"/>
              <a:ext cx="523445" cy="5234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</p:grpSp>
      <p:sp>
        <p:nvSpPr>
          <p:cNvPr id="32" name="Title 33">
            <a:extLst>
              <a:ext uri="{FF2B5EF4-FFF2-40B4-BE49-F238E27FC236}">
                <a16:creationId xmlns:a16="http://schemas.microsoft.com/office/drawing/2014/main" id="{FA3539CE-12A4-FE80-5C23-C7C1385D720C}"/>
              </a:ext>
            </a:extLst>
          </p:cNvPr>
          <p:cNvSpPr txBox="1">
            <a:spLocks/>
          </p:cNvSpPr>
          <p:nvPr/>
        </p:nvSpPr>
        <p:spPr>
          <a:xfrm>
            <a:off x="110215" y="2348751"/>
            <a:ext cx="2851639" cy="2160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Animation</a:t>
            </a:r>
          </a:p>
          <a:p>
            <a:r>
              <a:rPr lang="en-US" sz="3600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216505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Animation Blend Space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EE80FC-EC0D-6F9A-F05B-CD0395A3E732}"/>
              </a:ext>
            </a:extLst>
          </p:cNvPr>
          <p:cNvGrpSpPr/>
          <p:nvPr/>
        </p:nvGrpSpPr>
        <p:grpSpPr>
          <a:xfrm>
            <a:off x="1597403" y="1149956"/>
            <a:ext cx="8997193" cy="5708044"/>
            <a:chOff x="1597403" y="1149955"/>
            <a:chExt cx="8997193" cy="57080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61F9AA-39EB-7072-44AD-D3B985DC0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633"/>
            <a:stretch/>
          </p:blipFill>
          <p:spPr>
            <a:xfrm>
              <a:off x="1597403" y="4226766"/>
              <a:ext cx="8997193" cy="263123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185922-097A-ECBB-4470-F2A991A7D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200" t="6667" r="16092" b="38367"/>
            <a:stretch/>
          </p:blipFill>
          <p:spPr>
            <a:xfrm>
              <a:off x="1597403" y="1149956"/>
              <a:ext cx="4825242" cy="30768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1BB1FB-7225-F7F0-C1B8-6EE01787B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81" t="13013" r="192"/>
            <a:stretch/>
          </p:blipFill>
          <p:spPr>
            <a:xfrm>
              <a:off x="6422645" y="1149955"/>
              <a:ext cx="4171951" cy="3076812"/>
            </a:xfrm>
            <a:prstGeom prst="rect">
              <a:avLst/>
            </a:prstGeom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172C41BF-34CB-68CD-11FC-4BD1D5C4A752}"/>
              </a:ext>
            </a:extLst>
          </p:cNvPr>
          <p:cNvSpPr/>
          <p:nvPr/>
        </p:nvSpPr>
        <p:spPr>
          <a:xfrm>
            <a:off x="1712133" y="6327798"/>
            <a:ext cx="523445" cy="5234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D733A88-B94F-5F13-6E9E-C2CD36A334A0}"/>
              </a:ext>
            </a:extLst>
          </p:cNvPr>
          <p:cNvSpPr/>
          <p:nvPr/>
        </p:nvSpPr>
        <p:spPr>
          <a:xfrm>
            <a:off x="10090630" y="6327797"/>
            <a:ext cx="523445" cy="5234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C4CB6A-E188-0CFB-08B5-310406FA08DB}"/>
              </a:ext>
            </a:extLst>
          </p:cNvPr>
          <p:cNvCxnSpPr/>
          <p:nvPr/>
        </p:nvCxnSpPr>
        <p:spPr>
          <a:xfrm>
            <a:off x="4941675" y="2800350"/>
            <a:ext cx="226695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180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uginProject - Unreal Editor 2023-05-12 07-55-03">
            <a:hlinkClick r:id="" action="ppaction://media"/>
            <a:extLst>
              <a:ext uri="{FF2B5EF4-FFF2-40B4-BE49-F238E27FC236}">
                <a16:creationId xmlns:a16="http://schemas.microsoft.com/office/drawing/2014/main" id="{F68D4E7B-FF2C-B232-34AD-2EA5A724F5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1" end="1911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7962"/>
            <a:ext cx="12192000" cy="6650038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Animation Blend Space</a:t>
            </a:r>
          </a:p>
        </p:txBody>
      </p:sp>
    </p:spTree>
    <p:extLst>
      <p:ext uri="{BB962C8B-B14F-4D97-AF65-F5344CB8AC3E}">
        <p14:creationId xmlns:p14="http://schemas.microsoft.com/office/powerpoint/2010/main" val="384084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682713" y="1945540"/>
            <a:ext cx="23229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3.</a:t>
            </a:r>
          </a:p>
        </p:txBody>
      </p:sp>
      <p:grpSp>
        <p:nvGrpSpPr>
          <p:cNvPr id="38" name="그룹 2">
            <a:extLst>
              <a:ext uri="{FF2B5EF4-FFF2-40B4-BE49-F238E27FC236}">
                <a16:creationId xmlns:a16="http://schemas.microsoft.com/office/drawing/2014/main" id="{414A4125-2F32-9E3A-EC2F-C89118B1F484}"/>
              </a:ext>
            </a:extLst>
          </p:cNvPr>
          <p:cNvGrpSpPr/>
          <p:nvPr/>
        </p:nvGrpSpPr>
        <p:grpSpPr>
          <a:xfrm>
            <a:off x="6295987" y="734859"/>
            <a:ext cx="2095964" cy="1556164"/>
            <a:chOff x="3529348" y="892016"/>
            <a:chExt cx="2095964" cy="3856676"/>
          </a:xfrm>
        </p:grpSpPr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E7EE4DA8-E378-3756-B499-C7872CC9059F}"/>
                </a:ext>
              </a:extLst>
            </p:cNvPr>
            <p:cNvSpPr/>
            <p:nvPr/>
          </p:nvSpPr>
          <p:spPr>
            <a:xfrm>
              <a:off x="3791071" y="1251831"/>
              <a:ext cx="1834241" cy="34968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타원 1">
              <a:extLst>
                <a:ext uri="{FF2B5EF4-FFF2-40B4-BE49-F238E27FC236}">
                  <a16:creationId xmlns:a16="http://schemas.microsoft.com/office/drawing/2014/main" id="{259B45F7-0A47-6243-5B1A-3E569C9D9A48}"/>
                </a:ext>
              </a:extLst>
            </p:cNvPr>
            <p:cNvSpPr/>
            <p:nvPr/>
          </p:nvSpPr>
          <p:spPr>
            <a:xfrm>
              <a:off x="3529348" y="892016"/>
              <a:ext cx="523445" cy="106067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Data</a:t>
            </a:r>
            <a:r>
              <a:rPr lang="ko-KR" altLang="en-US" sz="2800" dirty="0"/>
              <a:t> </a:t>
            </a:r>
            <a:r>
              <a:rPr lang="en-US" altLang="ko-KR" sz="2800" dirty="0"/>
              <a:t>Augmentation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612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Data </a:t>
            </a:r>
            <a:r>
              <a:rPr lang="ko-KR" altLang="en-US" dirty="0" err="1"/>
              <a:t>Augmentation</a:t>
            </a:r>
            <a:endParaRPr lang="ko-KR" alt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9419471" cy="572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>
                <a:solidFill>
                  <a:schemeClr val="accent1"/>
                </a:solidFill>
              </a:rPr>
              <a:t>HumanML3D: 3D </a:t>
            </a:r>
            <a:r>
              <a:rPr lang="ko-KR" altLang="en-US" sz="2800" b="1" err="1">
                <a:solidFill>
                  <a:schemeClr val="accent1"/>
                </a:solidFill>
              </a:rPr>
              <a:t>Human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Motion-Language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Dataset</a:t>
            </a:r>
            <a:endParaRPr lang="ko-KR" err="1">
              <a:solidFill>
                <a:schemeClr val="accent1"/>
              </a:solidFill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5A9DEE9A-6BD7-AE3F-2D95-29CB0C2B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74258"/>
            <a:ext cx="5991068" cy="42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7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683351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D97F2-72CA-52CF-1E0C-55A59F2F1E6A}"/>
              </a:ext>
            </a:extLst>
          </p:cNvPr>
          <p:cNvSpPr txBox="1"/>
          <p:nvPr/>
        </p:nvSpPr>
        <p:spPr>
          <a:xfrm>
            <a:off x="3657117" y="1496929"/>
            <a:ext cx="791307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solidFill>
                  <a:schemeClr val="accent1"/>
                </a:solidFill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solidFill>
                  <a:schemeClr val="accent1"/>
                </a:solidFill>
              </a:rPr>
              <a:t>Weekly Update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000" b="1" dirty="0">
                <a:solidFill>
                  <a:schemeClr val="accent1"/>
                </a:solidFill>
              </a:rPr>
              <a:t>Using model in UE : ONNX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000" b="1" dirty="0">
                <a:solidFill>
                  <a:schemeClr val="accent1"/>
                </a:solidFill>
              </a:rPr>
              <a:t>Animation</a:t>
            </a:r>
            <a:r>
              <a:rPr lang="ko-KR" altLang="en-US" sz="3000" b="1" dirty="0">
                <a:solidFill>
                  <a:schemeClr val="accent1"/>
                </a:solidFill>
              </a:rPr>
              <a:t> </a:t>
            </a:r>
            <a:r>
              <a:rPr lang="en-US" altLang="ko-KR" sz="3000" b="1" dirty="0">
                <a:solidFill>
                  <a:schemeClr val="accent1"/>
                </a:solidFill>
              </a:rPr>
              <a:t>State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000" b="1" dirty="0">
                <a:solidFill>
                  <a:schemeClr val="accent1"/>
                </a:solidFill>
              </a:rPr>
              <a:t>Data Augmentation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3000" b="1" dirty="0">
                <a:solidFill>
                  <a:schemeClr val="accent1"/>
                </a:solidFill>
              </a:rPr>
              <a:t>Future </a:t>
            </a:r>
            <a:r>
              <a:rPr lang="ko-KR" altLang="en-US" sz="3000" b="1" dirty="0" err="1">
                <a:solidFill>
                  <a:schemeClr val="accent1"/>
                </a:solidFill>
              </a:rPr>
              <a:t>Work</a:t>
            </a:r>
            <a:endParaRPr lang="ko-KR" altLang="en-US" sz="3000" b="1" dirty="0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0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Data </a:t>
            </a:r>
            <a:r>
              <a:rPr lang="ko-KR" altLang="en-US" dirty="0" err="1"/>
              <a:t>Augmentation</a:t>
            </a:r>
            <a:endParaRPr lang="ko-KR" altLang="en-US" dirty="0"/>
          </a:p>
        </p:txBody>
      </p:sp>
      <p:pic>
        <p:nvPicPr>
          <p:cNvPr id="5" name="그림 4" descr="텍스트, 메뉴, 스크린샷이(가) 표시된 사진&#10;&#10;자동 생성된 설명">
            <a:extLst>
              <a:ext uri="{FF2B5EF4-FFF2-40B4-BE49-F238E27FC236}">
                <a16:creationId xmlns:a16="http://schemas.microsoft.com/office/drawing/2014/main" id="{9BEC0F02-A493-FF98-5EE8-38180ABF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113" y="1468890"/>
            <a:ext cx="4697170" cy="50051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6ACD327-C87E-D232-D91B-5F69B766DB8F}"/>
              </a:ext>
            </a:extLst>
          </p:cNvPr>
          <p:cNvSpPr/>
          <p:nvPr/>
        </p:nvSpPr>
        <p:spPr>
          <a:xfrm>
            <a:off x="1437271" y="3290226"/>
            <a:ext cx="2210282" cy="1362507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29230 text data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5B677FF-AE0C-B8D5-E2ED-CC94A3C92360}"/>
              </a:ext>
            </a:extLst>
          </p:cNvPr>
          <p:cNvSpPr/>
          <p:nvPr/>
        </p:nvSpPr>
        <p:spPr>
          <a:xfrm>
            <a:off x="4531807" y="3687745"/>
            <a:ext cx="1055077" cy="5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0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9B4C0-A065-7C2C-780D-F7D289679BCC}"/>
              </a:ext>
            </a:extLst>
          </p:cNvPr>
          <p:cNvSpPr txBox="1"/>
          <p:nvPr/>
        </p:nvSpPr>
        <p:spPr>
          <a:xfrm>
            <a:off x="284921" y="1502465"/>
            <a:ext cx="56752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How to select similar words</a:t>
            </a:r>
            <a:r>
              <a:rPr lang="ko-KR" sz="2800" b="1">
                <a:solidFill>
                  <a:srgbClr val="4A41C5"/>
                </a:solidFill>
              </a:rPr>
              <a:t>?</a:t>
            </a:r>
            <a:endParaRPr lang="ko-KR" sz="2800">
              <a:solidFill>
                <a:srgbClr val="4A41C5"/>
              </a:solidFill>
            </a:endParaRP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C80D258-86CE-EA81-F53C-7D2292245290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Using </a:t>
            </a:r>
            <a:r>
              <a:rPr lang="en-US" altLang="ko-KR" b="1" u="sng"/>
              <a:t>word2vec model</a:t>
            </a:r>
            <a:r>
              <a:rPr lang="en-US" altLang="ko-KR"/>
              <a:t> which convert word to vector</a:t>
            </a:r>
          </a:p>
          <a:p>
            <a:r>
              <a:rPr lang="en-US" altLang="ko-KR"/>
              <a:t>The model was trained from Google news dataset with 3 million words and phrases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3E9EB-BEEB-03DD-959F-C4C3508A8FE7}"/>
              </a:ext>
            </a:extLst>
          </p:cNvPr>
          <p:cNvSpPr txBox="1"/>
          <p:nvPr/>
        </p:nvSpPr>
        <p:spPr>
          <a:xfrm>
            <a:off x="301486" y="3515139"/>
            <a:ext cx="6694002" cy="5315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Why words need to be vectors?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BEC7EC95-1F61-40CC-CD04-9B1A50FB68D0}"/>
              </a:ext>
            </a:extLst>
          </p:cNvPr>
          <p:cNvSpPr txBox="1">
            <a:spLocks/>
          </p:cNvSpPr>
          <p:nvPr/>
        </p:nvSpPr>
        <p:spPr>
          <a:xfrm>
            <a:off x="850348" y="4068993"/>
            <a:ext cx="4494239" cy="10780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We can use </a:t>
            </a:r>
            <a:r>
              <a:rPr lang="en-US" altLang="ko-KR" b="1" u="sng"/>
              <a:t>cosine similarity</a:t>
            </a:r>
            <a:r>
              <a:rPr lang="en-US" altLang="ko-KR"/>
              <a:t> if word is converted to vector</a:t>
            </a:r>
          </a:p>
          <a:p>
            <a:r>
              <a:rPr lang="en-US" altLang="ko-KR"/>
              <a:t>High cosine similarity means those two words has </a:t>
            </a:r>
            <a:r>
              <a:rPr lang="en-US" altLang="ko-KR" b="1" u="sng"/>
              <a:t>similar meaning</a:t>
            </a:r>
          </a:p>
          <a:p>
            <a:endParaRPr lang="en-US"/>
          </a:p>
        </p:txBody>
      </p:sp>
      <p:pic>
        <p:nvPicPr>
          <p:cNvPr id="10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46544546-4D6F-C795-DB10-9A9951B6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13" y="4065663"/>
            <a:ext cx="5940287" cy="24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2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sp>
        <p:nvSpPr>
          <p:cNvPr id="7" name="Arrow: Right 5">
            <a:extLst>
              <a:ext uri="{FF2B5EF4-FFF2-40B4-BE49-F238E27FC236}">
                <a16:creationId xmlns:a16="http://schemas.microsoft.com/office/drawing/2014/main" id="{453D5FAF-6F0E-3D36-B30F-F68C16C4E0A1}"/>
              </a:ext>
            </a:extLst>
          </p:cNvPr>
          <p:cNvSpPr/>
          <p:nvPr/>
        </p:nvSpPr>
        <p:spPr>
          <a:xfrm>
            <a:off x="2311664" y="3545255"/>
            <a:ext cx="892968" cy="63103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5">
            <a:extLst>
              <a:ext uri="{FF2B5EF4-FFF2-40B4-BE49-F238E27FC236}">
                <a16:creationId xmlns:a16="http://schemas.microsoft.com/office/drawing/2014/main" id="{990AD65C-28A8-062A-52EB-BCBA0C2CB58E}"/>
              </a:ext>
            </a:extLst>
          </p:cNvPr>
          <p:cNvSpPr/>
          <p:nvPr/>
        </p:nvSpPr>
        <p:spPr>
          <a:xfrm>
            <a:off x="5454829" y="3545251"/>
            <a:ext cx="892968" cy="63103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5">
            <a:extLst>
              <a:ext uri="{FF2B5EF4-FFF2-40B4-BE49-F238E27FC236}">
                <a16:creationId xmlns:a16="http://schemas.microsoft.com/office/drawing/2014/main" id="{2C74AACB-2F3E-0597-2D75-A9FCB3171F6B}"/>
              </a:ext>
            </a:extLst>
          </p:cNvPr>
          <p:cNvSpPr/>
          <p:nvPr/>
        </p:nvSpPr>
        <p:spPr>
          <a:xfrm>
            <a:off x="8713358" y="3549031"/>
            <a:ext cx="892968" cy="63103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47ABA4C-9694-EB7C-1F00-CD20F49CB123}"/>
              </a:ext>
            </a:extLst>
          </p:cNvPr>
          <p:cNvSpPr/>
          <p:nvPr/>
        </p:nvSpPr>
        <p:spPr>
          <a:xfrm>
            <a:off x="525651" y="3445333"/>
            <a:ext cx="1477390" cy="830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Target word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A1B5C4F-0660-415F-FDD2-586E9C618DBD}"/>
              </a:ext>
            </a:extLst>
          </p:cNvPr>
          <p:cNvSpPr/>
          <p:nvPr/>
        </p:nvSpPr>
        <p:spPr>
          <a:xfrm>
            <a:off x="3515690" y="3445334"/>
            <a:ext cx="1477390" cy="830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Word2Vec</a:t>
            </a:r>
            <a:endParaRPr lang="ko-KR" altLang="en-US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79E111A-514D-485D-636D-9452044FAA05}"/>
              </a:ext>
            </a:extLst>
          </p:cNvPr>
          <p:cNvSpPr/>
          <p:nvPr/>
        </p:nvSpPr>
        <p:spPr>
          <a:xfrm>
            <a:off x="10042496" y="3445332"/>
            <a:ext cx="1477390" cy="830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New data</a:t>
            </a:r>
            <a:endParaRPr lang="ko-KR" altLang="en-US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04AA280-AC04-BC85-CD61-B2A906EFAF80}"/>
              </a:ext>
            </a:extLst>
          </p:cNvPr>
          <p:cNvSpPr/>
          <p:nvPr/>
        </p:nvSpPr>
        <p:spPr>
          <a:xfrm>
            <a:off x="6758388" y="3445332"/>
            <a:ext cx="1477390" cy="830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Similar word</a:t>
            </a:r>
            <a:endParaRPr lang="ko-KR" altLang="en-US" b="1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63195FD6-21C4-AD25-2236-52837BA6A03B}"/>
              </a:ext>
            </a:extLst>
          </p:cNvPr>
          <p:cNvSpPr txBox="1">
            <a:spLocks/>
          </p:cNvSpPr>
          <p:nvPr/>
        </p:nvSpPr>
        <p:spPr>
          <a:xfrm>
            <a:off x="2282972" y="4386735"/>
            <a:ext cx="1630972" cy="5311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Input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CE9CBD5D-144F-E6EC-2BA8-C81C65BFCF6A}"/>
              </a:ext>
            </a:extLst>
          </p:cNvPr>
          <p:cNvSpPr txBox="1">
            <a:spLocks/>
          </p:cNvSpPr>
          <p:nvPr/>
        </p:nvSpPr>
        <p:spPr>
          <a:xfrm>
            <a:off x="5280515" y="4386734"/>
            <a:ext cx="1630972" cy="5311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Output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025D862A-1280-CC2B-0756-FD4FAFC49012}"/>
              </a:ext>
            </a:extLst>
          </p:cNvPr>
          <p:cNvSpPr txBox="1">
            <a:spLocks/>
          </p:cNvSpPr>
          <p:nvPr/>
        </p:nvSpPr>
        <p:spPr>
          <a:xfrm>
            <a:off x="8278058" y="4392387"/>
            <a:ext cx="2063802" cy="5311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1145789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Data </a:t>
            </a:r>
            <a:r>
              <a:rPr lang="ko-KR" altLang="en-US" dirty="0" err="1"/>
              <a:t>Augmentation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1A42F-3EC0-1A1F-DEB5-111E0AB5A905}"/>
              </a:ext>
            </a:extLst>
          </p:cNvPr>
          <p:cNvSpPr txBox="1"/>
          <p:nvPr/>
        </p:nvSpPr>
        <p:spPr>
          <a:xfrm>
            <a:off x="231087" y="1494916"/>
            <a:ext cx="40997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 err="1"/>
              <a:t>a</a:t>
            </a:r>
            <a:r>
              <a:rPr lang="ko-KR" altLang="en-US" sz="2500" dirty="0"/>
              <a:t> </a:t>
            </a:r>
            <a:r>
              <a:rPr lang="ko-KR" altLang="en-US" sz="2500" dirty="0" err="1"/>
              <a:t>man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squats</a:t>
            </a:r>
            <a:r>
              <a:rPr lang="ko-KR" altLang="en-US" sz="2500" dirty="0"/>
              <a:t> </a:t>
            </a:r>
            <a:r>
              <a:rPr lang="ko-KR" altLang="en-US" sz="2500" dirty="0" err="1"/>
              <a:t>extraordinarily</a:t>
            </a:r>
            <a:r>
              <a:rPr lang="ko-KR" altLang="en-US" sz="2500" dirty="0"/>
              <a:t> </a:t>
            </a:r>
            <a:r>
              <a:rPr lang="ko-KR" altLang="en-US" sz="2500" dirty="0" err="1"/>
              <a:t>low</a:t>
            </a:r>
            <a:r>
              <a:rPr lang="ko-KR" altLang="en-US" sz="2500" dirty="0"/>
              <a:t> </a:t>
            </a:r>
            <a:r>
              <a:rPr lang="ko-KR" altLang="en-US" sz="2500" dirty="0" err="1"/>
              <a:t>then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bolts</a:t>
            </a:r>
            <a:r>
              <a:rPr lang="ko-KR" altLang="en-US" sz="2500" dirty="0"/>
              <a:t> </a:t>
            </a:r>
            <a:r>
              <a:rPr lang="ko-KR" altLang="en-US" sz="2500" dirty="0" err="1"/>
              <a:t>up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an</a:t>
            </a:r>
            <a:r>
              <a:rPr lang="ko-KR" altLang="en-US" sz="2500" dirty="0"/>
              <a:t> </a:t>
            </a:r>
            <a:r>
              <a:rPr lang="ko-KR" altLang="en-US" sz="2500" b="1" dirty="0" err="1">
                <a:solidFill>
                  <a:srgbClr val="FF0000"/>
                </a:solidFill>
              </a:rPr>
              <a:t>unsatisfactory</a:t>
            </a:r>
            <a:r>
              <a:rPr lang="ko-KR" altLang="en-US" sz="2500" dirty="0"/>
              <a:t> </a:t>
            </a:r>
            <a:r>
              <a:rPr lang="ko-KR" altLang="en-US" sz="2500" dirty="0" err="1"/>
              <a:t>jump</a:t>
            </a:r>
            <a:r>
              <a:rPr lang="ko-KR" altLang="en-US" sz="2500" dirty="0"/>
              <a:t>.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AEC0190-CEE2-B6E4-1B2E-68DDB68217B7}"/>
              </a:ext>
            </a:extLst>
          </p:cNvPr>
          <p:cNvSpPr/>
          <p:nvPr/>
        </p:nvSpPr>
        <p:spPr>
          <a:xfrm rot="1388176">
            <a:off x="4292799" y="2312140"/>
            <a:ext cx="751009" cy="5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13065BB-068A-D918-496B-FC64389D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8" y="3202169"/>
            <a:ext cx="6283979" cy="1539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99DA6-9E39-CBDE-502D-91DD3BC4E520}"/>
              </a:ext>
            </a:extLst>
          </p:cNvPr>
          <p:cNvSpPr txBox="1"/>
          <p:nvPr/>
        </p:nvSpPr>
        <p:spPr>
          <a:xfrm>
            <a:off x="231087" y="4640451"/>
            <a:ext cx="39774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 err="1"/>
              <a:t>a</a:t>
            </a:r>
            <a:r>
              <a:rPr lang="ko-KR" altLang="en-US" sz="2500" dirty="0"/>
              <a:t> </a:t>
            </a:r>
            <a:r>
              <a:rPr lang="ko-KR" altLang="en-US" sz="2500" dirty="0" err="1"/>
              <a:t>man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squats</a:t>
            </a:r>
            <a:r>
              <a:rPr lang="ko-KR" altLang="en-US" sz="2500" dirty="0"/>
              <a:t> </a:t>
            </a:r>
            <a:r>
              <a:rPr lang="ko-KR" altLang="en-US" sz="2500" dirty="0" err="1"/>
              <a:t>extraordinarily</a:t>
            </a:r>
            <a:r>
              <a:rPr lang="ko-KR" altLang="en-US" sz="2500" dirty="0"/>
              <a:t> </a:t>
            </a:r>
            <a:r>
              <a:rPr lang="ko-KR" altLang="en-US" sz="2500" dirty="0" err="1"/>
              <a:t>low</a:t>
            </a:r>
            <a:r>
              <a:rPr lang="ko-KR" altLang="en-US" sz="2500" dirty="0"/>
              <a:t> </a:t>
            </a:r>
            <a:r>
              <a:rPr lang="ko-KR" altLang="en-US" sz="2500" dirty="0" err="1"/>
              <a:t>then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bolts</a:t>
            </a:r>
            <a:r>
              <a:rPr lang="ko-KR" altLang="en-US" sz="2500" dirty="0"/>
              <a:t> </a:t>
            </a:r>
            <a:r>
              <a:rPr lang="ko-KR" altLang="en-US" sz="2500" dirty="0" err="1"/>
              <a:t>up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an</a:t>
            </a:r>
            <a:r>
              <a:rPr lang="ko-KR" altLang="en-US" sz="2500" dirty="0"/>
              <a:t> </a:t>
            </a:r>
            <a:r>
              <a:rPr lang="ko-KR" altLang="en-US" sz="2500" b="1" dirty="0" err="1">
                <a:solidFill>
                  <a:srgbClr val="FF0000"/>
                </a:solidFill>
              </a:rPr>
              <a:t>satisfactory</a:t>
            </a:r>
            <a:r>
              <a:rPr lang="ko-KR" altLang="en-US" sz="2500" dirty="0"/>
              <a:t> </a:t>
            </a:r>
            <a:r>
              <a:rPr lang="ko-KR" altLang="en-US" sz="2500" dirty="0" err="1"/>
              <a:t>jump</a:t>
            </a:r>
            <a:r>
              <a:rPr lang="ko-KR" altLang="en-US" sz="2500" dirty="0"/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414C21D-D4D4-ADC8-4B0F-FA8876408435}"/>
              </a:ext>
            </a:extLst>
          </p:cNvPr>
          <p:cNvSpPr/>
          <p:nvPr/>
        </p:nvSpPr>
        <p:spPr>
          <a:xfrm rot="9481622">
            <a:off x="4245885" y="5071681"/>
            <a:ext cx="751009" cy="5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9A62EE-EBD4-063F-9B30-AB73BBB20F86}"/>
              </a:ext>
            </a:extLst>
          </p:cNvPr>
          <p:cNvSpPr txBox="1"/>
          <p:nvPr/>
        </p:nvSpPr>
        <p:spPr>
          <a:xfrm>
            <a:off x="7646564" y="2541997"/>
            <a:ext cx="409975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chemeClr val="accent1"/>
                </a:solidFill>
              </a:rPr>
              <a:t>Word2Vec</a:t>
            </a:r>
            <a:endParaRPr lang="ko-KR" altLang="en-US" sz="2500" b="1" dirty="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4BE2D0-85D6-D9EE-0502-8D7311FADBFC}"/>
              </a:ext>
            </a:extLst>
          </p:cNvPr>
          <p:cNvSpPr/>
          <p:nvPr/>
        </p:nvSpPr>
        <p:spPr>
          <a:xfrm>
            <a:off x="5660160" y="3726558"/>
            <a:ext cx="2924071" cy="964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4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22252" y="2688624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/>
              <a:t>Future</a:t>
            </a:r>
          </a:p>
          <a:p>
            <a:r>
              <a:rPr lang="ko-KR" altLang="en-US" sz="3200" err="1"/>
              <a:t>Work</a:t>
            </a:r>
            <a:endParaRPr lang="ko-KR" altLang="en-US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89ED3-4BB0-1487-3310-D6D777107464}"/>
              </a:ext>
            </a:extLst>
          </p:cNvPr>
          <p:cNvSpPr txBox="1"/>
          <p:nvPr/>
        </p:nvSpPr>
        <p:spPr>
          <a:xfrm>
            <a:off x="3671533" y="2205587"/>
            <a:ext cx="8520467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 dirty="0">
                <a:solidFill>
                  <a:schemeClr val="accent1"/>
                </a:solidFill>
              </a:rPr>
              <a:t>Adjust input &amp; output shape of ONNX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 dirty="0">
                <a:solidFill>
                  <a:schemeClr val="accent1"/>
                </a:solidFill>
              </a:rPr>
              <a:t>Implementing ONNX in Unreal Engine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 dirty="0">
                <a:solidFill>
                  <a:schemeClr val="accent1"/>
                </a:solidFill>
              </a:rPr>
              <a:t>More Augmentation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79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</a:t>
            </a:r>
            <a:b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NEURAL</a:t>
            </a:r>
          </a:p>
        </p:txBody>
      </p:sp>
    </p:spTree>
    <p:extLst>
      <p:ext uri="{BB962C8B-B14F-4D97-AF65-F5344CB8AC3E}">
        <p14:creationId xmlns:p14="http://schemas.microsoft.com/office/powerpoint/2010/main" val="235513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ONNX</a:t>
            </a:r>
          </a:p>
          <a:p>
            <a:pPr algn="ctr"/>
            <a:r>
              <a:rPr lang="en-US" sz="2000" b="1" dirty="0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446638"/>
            <a:ext cx="2719492" cy="210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Pipeline</a:t>
            </a:r>
          </a:p>
          <a:p>
            <a:r>
              <a:rPr lang="en-US" sz="4000"/>
              <a:t>&amp;</a:t>
            </a:r>
          </a:p>
          <a:p>
            <a:r>
              <a:rPr lang="en-US" sz="4000"/>
              <a:t>Progress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702251" y="1945540"/>
            <a:ext cx="32998" cy="15789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E4E184F-7071-44CE-B126-43799E1B4DD8}"/>
              </a:ext>
            </a:extLst>
          </p:cNvPr>
          <p:cNvGrpSpPr/>
          <p:nvPr/>
        </p:nvGrpSpPr>
        <p:grpSpPr>
          <a:xfrm>
            <a:off x="218584" y="5020871"/>
            <a:ext cx="3615006" cy="1908857"/>
            <a:chOff x="338087" y="5218572"/>
            <a:chExt cx="3615006" cy="1908857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268C6A3-6CE7-E762-1DAF-32E1B2B2D107}"/>
                </a:ext>
              </a:extLst>
            </p:cNvPr>
            <p:cNvCxnSpPr>
              <a:cxnSpLocks/>
            </p:cNvCxnSpPr>
            <p:nvPr/>
          </p:nvCxnSpPr>
          <p:spPr>
            <a:xfrm>
              <a:off x="338088" y="5999146"/>
              <a:ext cx="611727" cy="209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itle 33">
              <a:extLst>
                <a:ext uri="{FF2B5EF4-FFF2-40B4-BE49-F238E27FC236}">
                  <a16:creationId xmlns:a16="http://schemas.microsoft.com/office/drawing/2014/main" id="{B973DCB9-FAAC-AA03-79B9-38FA902E0F4D}"/>
                </a:ext>
              </a:extLst>
            </p:cNvPr>
            <p:cNvSpPr txBox="1">
              <a:spLocks/>
            </p:cNvSpPr>
            <p:nvPr/>
          </p:nvSpPr>
          <p:spPr>
            <a:xfrm>
              <a:off x="1011380" y="5218572"/>
              <a:ext cx="2941713" cy="19088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800" b="1" kern="1200" spc="-2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70000"/>
                </a:lnSpc>
              </a:pPr>
              <a:r>
                <a:rPr lang="en-US" sz="1800"/>
                <a:t>Implemented</a:t>
              </a:r>
            </a:p>
            <a:p>
              <a:pPr>
                <a:lnSpc>
                  <a:spcPct val="170000"/>
                </a:lnSpc>
              </a:pPr>
              <a:r>
                <a:rPr lang="en-US" sz="1800"/>
                <a:t>Working on</a:t>
              </a:r>
            </a:p>
            <a:p>
              <a:pPr>
                <a:lnSpc>
                  <a:spcPct val="170000"/>
                </a:lnSpc>
              </a:pPr>
              <a:r>
                <a:rPr lang="en-US" sz="1800"/>
                <a:t>Not started yet</a:t>
              </a:r>
            </a:p>
            <a:p>
              <a:pPr>
                <a:lnSpc>
                  <a:spcPct val="170000"/>
                </a:lnSpc>
              </a:pPr>
              <a:endParaRPr lang="en-US" sz="180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DD6F02F-AD16-611E-AB13-A0275608F38C}"/>
                </a:ext>
              </a:extLst>
            </p:cNvPr>
            <p:cNvCxnSpPr>
              <a:cxnSpLocks/>
            </p:cNvCxnSpPr>
            <p:nvPr/>
          </p:nvCxnSpPr>
          <p:spPr>
            <a:xfrm>
              <a:off x="338088" y="5532339"/>
              <a:ext cx="611727" cy="2097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02D5555A-20E8-44A5-79FB-028B631B8E91}"/>
                </a:ext>
              </a:extLst>
            </p:cNvPr>
            <p:cNvCxnSpPr>
              <a:cxnSpLocks/>
            </p:cNvCxnSpPr>
            <p:nvPr/>
          </p:nvCxnSpPr>
          <p:spPr>
            <a:xfrm>
              <a:off x="338087" y="6486297"/>
              <a:ext cx="611727" cy="2097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54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683351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Weekly</a:t>
            </a:r>
          </a:p>
          <a:p>
            <a:r>
              <a:rPr lang="en-US" altLang="ko-KR" sz="4000" dirty="0"/>
              <a:t>Update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89ED3-4BB0-1487-3310-D6D777107464}"/>
              </a:ext>
            </a:extLst>
          </p:cNvPr>
          <p:cNvSpPr txBox="1"/>
          <p:nvPr/>
        </p:nvSpPr>
        <p:spPr>
          <a:xfrm>
            <a:off x="3148698" y="2351755"/>
            <a:ext cx="7913076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000" b="1" dirty="0">
                <a:solidFill>
                  <a:schemeClr val="accent1"/>
                </a:solidFill>
              </a:rPr>
              <a:t>Using model in UE : ONNX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000" b="1" dirty="0">
                <a:solidFill>
                  <a:schemeClr val="accent1"/>
                </a:solidFill>
              </a:rPr>
              <a:t>Animation</a:t>
            </a:r>
            <a:r>
              <a:rPr lang="ko-KR" altLang="en-US" sz="3000" b="1" dirty="0">
                <a:solidFill>
                  <a:schemeClr val="accent1"/>
                </a:solidFill>
              </a:rPr>
              <a:t> </a:t>
            </a:r>
            <a:r>
              <a:rPr lang="en-US" altLang="ko-KR" sz="3000" b="1" dirty="0">
                <a:solidFill>
                  <a:schemeClr val="accent1"/>
                </a:solidFill>
              </a:rPr>
              <a:t>State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000" b="1" dirty="0">
                <a:solidFill>
                  <a:schemeClr val="accent1"/>
                </a:solidFill>
              </a:rPr>
              <a:t>Data Augmentation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7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682713" y="1945540"/>
            <a:ext cx="23229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1.</a:t>
            </a:r>
          </a:p>
        </p:txBody>
      </p:sp>
      <p:grpSp>
        <p:nvGrpSpPr>
          <p:cNvPr id="38" name="그룹 2">
            <a:extLst>
              <a:ext uri="{FF2B5EF4-FFF2-40B4-BE49-F238E27FC236}">
                <a16:creationId xmlns:a16="http://schemas.microsoft.com/office/drawing/2014/main" id="{414A4125-2F32-9E3A-EC2F-C89118B1F484}"/>
              </a:ext>
            </a:extLst>
          </p:cNvPr>
          <p:cNvGrpSpPr/>
          <p:nvPr/>
        </p:nvGrpSpPr>
        <p:grpSpPr>
          <a:xfrm>
            <a:off x="4515267" y="889159"/>
            <a:ext cx="2111059" cy="3513148"/>
            <a:chOff x="3514253" y="988341"/>
            <a:chExt cx="2111059" cy="3760351"/>
          </a:xfrm>
        </p:grpSpPr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E7EE4DA8-E378-3756-B499-C7872CC9059F}"/>
                </a:ext>
              </a:extLst>
            </p:cNvPr>
            <p:cNvSpPr/>
            <p:nvPr/>
          </p:nvSpPr>
          <p:spPr>
            <a:xfrm>
              <a:off x="3791071" y="1251831"/>
              <a:ext cx="1834241" cy="34968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타원 1">
              <a:extLst>
                <a:ext uri="{FF2B5EF4-FFF2-40B4-BE49-F238E27FC236}">
                  <a16:creationId xmlns:a16="http://schemas.microsoft.com/office/drawing/2014/main" id="{259B45F7-0A47-6243-5B1A-3E569C9D9A48}"/>
                </a:ext>
              </a:extLst>
            </p:cNvPr>
            <p:cNvSpPr/>
            <p:nvPr/>
          </p:nvSpPr>
          <p:spPr>
            <a:xfrm>
              <a:off x="3514253" y="988341"/>
              <a:ext cx="523445" cy="52344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Model With UE: ONNX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3592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57548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How to export model to </a:t>
            </a:r>
            <a:r>
              <a:rPr lang="en-US" altLang="ko-KR" sz="2800" b="1" err="1">
                <a:solidFill>
                  <a:srgbClr val="4A41C5"/>
                </a:solidFill>
              </a:rPr>
              <a:t>onnx</a:t>
            </a:r>
            <a:r>
              <a:rPr lang="en-US" altLang="ko-KR" sz="2800" b="1">
                <a:solidFill>
                  <a:srgbClr val="4A41C5"/>
                </a:solidFill>
              </a:rPr>
              <a:t>?</a:t>
            </a:r>
            <a:endParaRPr lang="en-US" err="1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  <a:p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451B339-A3CD-4298-D71B-1F5C2F7C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7" y="2602273"/>
            <a:ext cx="10818541" cy="4023084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BB4CF13-339F-00F7-CD33-E278C7E6D55B}"/>
              </a:ext>
            </a:extLst>
          </p:cNvPr>
          <p:cNvSpPr txBox="1">
            <a:spLocks/>
          </p:cNvSpPr>
          <p:nvPr/>
        </p:nvSpPr>
        <p:spPr>
          <a:xfrm>
            <a:off x="997226" y="2105489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Pytorch</a:t>
            </a:r>
            <a:r>
              <a:rPr lang="en-US" altLang="ko-KR" dirty="0"/>
              <a:t> model + </a:t>
            </a:r>
            <a:r>
              <a:rPr lang="en-US" altLang="ko-KR" b="1" u="sng" dirty="0"/>
              <a:t>Sample Input </a:t>
            </a:r>
            <a:r>
              <a:rPr lang="en-US" altLang="ko-KR" dirty="0"/>
              <a:t>+ export </a:t>
            </a:r>
            <a:r>
              <a:rPr lang="en-US" altLang="ko-KR" dirty="0" err="1"/>
              <a:t>fuction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3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77826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Sample Input Error</a:t>
            </a:r>
            <a:r>
              <a:rPr lang="en-US" altLang="ko-KR" sz="2400" b="1" dirty="0">
                <a:solidFill>
                  <a:srgbClr val="4A41C5"/>
                </a:solidFill>
              </a:rPr>
              <a:t>: missing argument</a:t>
            </a:r>
            <a:endParaRPr lang="en-US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2CD32F-E285-226A-F03E-B111F20A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" t="87850" r="-93" b="311"/>
          <a:stretch/>
        </p:blipFill>
        <p:spPr>
          <a:xfrm>
            <a:off x="599654" y="2358172"/>
            <a:ext cx="10992691" cy="482609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E4BFE401-16CB-7AFD-19C5-032BDB402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" t="87850" r="-93" b="311"/>
          <a:stretch/>
        </p:blipFill>
        <p:spPr>
          <a:xfrm>
            <a:off x="1015549" y="2737700"/>
            <a:ext cx="10992691" cy="482609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11638BC8-77D6-909E-CD81-5942C9B986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71" r="44308" b="-844"/>
          <a:stretch/>
        </p:blipFill>
        <p:spPr>
          <a:xfrm>
            <a:off x="2407291" y="3535754"/>
            <a:ext cx="9742866" cy="666183"/>
          </a:xfrm>
          <a:prstGeom prst="rect">
            <a:avLst/>
          </a:prstGeom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7AF84B5-9091-5CCC-33CF-33825DEE2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132" y="5011552"/>
            <a:ext cx="8663352" cy="1670143"/>
          </a:xfrm>
          <a:prstGeom prst="rect">
            <a:avLst/>
          </a:prstGeom>
        </p:spPr>
      </p:pic>
      <p:sp>
        <p:nvSpPr>
          <p:cNvPr id="13" name="직사각형 22">
            <a:extLst>
              <a:ext uri="{FF2B5EF4-FFF2-40B4-BE49-F238E27FC236}">
                <a16:creationId xmlns:a16="http://schemas.microsoft.com/office/drawing/2014/main" id="{0F8C0BC6-101D-D5E8-1C8F-7DAF09407427}"/>
              </a:ext>
            </a:extLst>
          </p:cNvPr>
          <p:cNvSpPr/>
          <p:nvPr/>
        </p:nvSpPr>
        <p:spPr>
          <a:xfrm>
            <a:off x="5881461" y="6160162"/>
            <a:ext cx="2794526" cy="4605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B891B-1635-DC5B-EF18-4549DA085313}"/>
              </a:ext>
            </a:extLst>
          </p:cNvPr>
          <p:cNvSpPr txBox="1"/>
          <p:nvPr/>
        </p:nvSpPr>
        <p:spPr>
          <a:xfrm>
            <a:off x="3289377" y="4407650"/>
            <a:ext cx="87188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Error Solved</a:t>
            </a:r>
            <a:r>
              <a:rPr lang="en-US" altLang="ko-KR" sz="2400" b="1" dirty="0">
                <a:solidFill>
                  <a:srgbClr val="4A41C5"/>
                </a:solidFill>
              </a:rPr>
              <a:t>: add tuple for missing argument</a:t>
            </a:r>
            <a:endParaRPr lang="en-US" dirty="0"/>
          </a:p>
        </p:txBody>
      </p:sp>
      <p:sp>
        <p:nvSpPr>
          <p:cNvPr id="15" name="Arrow: Right 5">
            <a:extLst>
              <a:ext uri="{FF2B5EF4-FFF2-40B4-BE49-F238E27FC236}">
                <a16:creationId xmlns:a16="http://schemas.microsoft.com/office/drawing/2014/main" id="{DF3C441E-0F49-0B35-19D3-1ADA70E72ACD}"/>
              </a:ext>
            </a:extLst>
          </p:cNvPr>
          <p:cNvSpPr/>
          <p:nvPr/>
        </p:nvSpPr>
        <p:spPr>
          <a:xfrm>
            <a:off x="1666288" y="5011552"/>
            <a:ext cx="892968" cy="631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E23B113-7643-323A-D58C-A630BE925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71" r="44308" b="-844"/>
          <a:stretch/>
        </p:blipFill>
        <p:spPr>
          <a:xfrm>
            <a:off x="1998797" y="3027964"/>
            <a:ext cx="9742866" cy="6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7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105823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Sample Input Error</a:t>
            </a:r>
            <a:r>
              <a:rPr lang="en-US" altLang="ko-KR" sz="2400" b="1" dirty="0">
                <a:solidFill>
                  <a:srgbClr val="4A41C5"/>
                </a:solidFill>
              </a:rPr>
              <a:t>: forward function error (‘</a:t>
            </a:r>
            <a:r>
              <a:rPr lang="en-US" altLang="ko-KR" sz="2400" b="1" dirty="0" err="1">
                <a:solidFill>
                  <a:srgbClr val="4A41C5"/>
                </a:solidFill>
              </a:rPr>
              <a:t>NoneType</a:t>
            </a:r>
            <a:r>
              <a:rPr lang="en-US" altLang="ko-KR" sz="2400" b="1" dirty="0">
                <a:solidFill>
                  <a:srgbClr val="4A41C5"/>
                </a:solidFill>
              </a:rPr>
              <a:t>’)</a:t>
            </a:r>
            <a:endParaRPr lang="en-US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B891B-1635-DC5B-EF18-4549DA085313}"/>
              </a:ext>
            </a:extLst>
          </p:cNvPr>
          <p:cNvSpPr txBox="1"/>
          <p:nvPr/>
        </p:nvSpPr>
        <p:spPr>
          <a:xfrm>
            <a:off x="3111248" y="3288123"/>
            <a:ext cx="87188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Error Solved</a:t>
            </a:r>
            <a:r>
              <a:rPr lang="en-US" altLang="ko-KR" sz="2400" b="1" dirty="0">
                <a:solidFill>
                  <a:srgbClr val="4A41C5"/>
                </a:solidFill>
              </a:rPr>
              <a:t>: modify code for ‘</a:t>
            </a:r>
            <a:r>
              <a:rPr lang="en-US" altLang="ko-KR" sz="2400" b="1" dirty="0" err="1">
                <a:solidFill>
                  <a:srgbClr val="4A41C5"/>
                </a:solidFill>
              </a:rPr>
              <a:t>NoneType</a:t>
            </a:r>
            <a:r>
              <a:rPr lang="en-US" altLang="ko-KR" sz="2400" b="1" dirty="0">
                <a:solidFill>
                  <a:srgbClr val="4A41C5"/>
                </a:solidFill>
              </a:rPr>
              <a:t>’ situation</a:t>
            </a:r>
            <a:endParaRPr lang="en-US" dirty="0"/>
          </a:p>
        </p:txBody>
      </p:sp>
      <p:sp>
        <p:nvSpPr>
          <p:cNvPr id="15" name="Arrow: Right 5">
            <a:extLst>
              <a:ext uri="{FF2B5EF4-FFF2-40B4-BE49-F238E27FC236}">
                <a16:creationId xmlns:a16="http://schemas.microsoft.com/office/drawing/2014/main" id="{DF3C441E-0F49-0B35-19D3-1ADA70E72ACD}"/>
              </a:ext>
            </a:extLst>
          </p:cNvPr>
          <p:cNvSpPr/>
          <p:nvPr/>
        </p:nvSpPr>
        <p:spPr>
          <a:xfrm>
            <a:off x="1666288" y="5011552"/>
            <a:ext cx="892968" cy="631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53B0B-F4FC-9422-F5F2-92F0D8EB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95" y="2130227"/>
            <a:ext cx="8552069" cy="861435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2A140439-F6D7-26B4-80ED-E423617A1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314" y="4139749"/>
            <a:ext cx="7337285" cy="2374635"/>
          </a:xfrm>
          <a:prstGeom prst="rect">
            <a:avLst/>
          </a:prstGeom>
        </p:spPr>
      </p:pic>
      <p:sp>
        <p:nvSpPr>
          <p:cNvPr id="12" name="직사각형 22">
            <a:extLst>
              <a:ext uri="{FF2B5EF4-FFF2-40B4-BE49-F238E27FC236}">
                <a16:creationId xmlns:a16="http://schemas.microsoft.com/office/drawing/2014/main" id="{F982483C-76AC-BB45-5005-2C8E95E813EA}"/>
              </a:ext>
            </a:extLst>
          </p:cNvPr>
          <p:cNvSpPr/>
          <p:nvPr/>
        </p:nvSpPr>
        <p:spPr>
          <a:xfrm>
            <a:off x="4284911" y="5048770"/>
            <a:ext cx="3600699" cy="6372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1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105823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Sample Input Error</a:t>
            </a:r>
            <a:r>
              <a:rPr lang="en-US" altLang="ko-KR" sz="2400" b="1" dirty="0">
                <a:solidFill>
                  <a:srgbClr val="4A41C5"/>
                </a:solidFill>
              </a:rPr>
              <a:t>: input tensors</a:t>
            </a:r>
            <a:endParaRPr lang="en-US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B891B-1635-DC5B-EF18-4549DA085313}"/>
              </a:ext>
            </a:extLst>
          </p:cNvPr>
          <p:cNvSpPr txBox="1"/>
          <p:nvPr/>
        </p:nvSpPr>
        <p:spPr>
          <a:xfrm>
            <a:off x="3116967" y="4185792"/>
            <a:ext cx="87188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solidFill>
                  <a:srgbClr val="4A41C5"/>
                </a:solidFill>
              </a:rPr>
              <a:t>Error Solved</a:t>
            </a:r>
            <a:r>
              <a:rPr lang="en-US" altLang="ko-KR" sz="2400" b="1" dirty="0">
                <a:solidFill>
                  <a:srgbClr val="4A41C5"/>
                </a:solidFill>
              </a:rPr>
              <a:t>: define the input shape </a:t>
            </a:r>
            <a:endParaRPr lang="en-US" dirty="0"/>
          </a:p>
        </p:txBody>
      </p:sp>
      <p:sp>
        <p:nvSpPr>
          <p:cNvPr id="15" name="Arrow: Right 5">
            <a:extLst>
              <a:ext uri="{FF2B5EF4-FFF2-40B4-BE49-F238E27FC236}">
                <a16:creationId xmlns:a16="http://schemas.microsoft.com/office/drawing/2014/main" id="{DF3C441E-0F49-0B35-19D3-1ADA70E72ACD}"/>
              </a:ext>
            </a:extLst>
          </p:cNvPr>
          <p:cNvSpPr/>
          <p:nvPr/>
        </p:nvSpPr>
        <p:spPr>
          <a:xfrm>
            <a:off x="1841259" y="4889702"/>
            <a:ext cx="892968" cy="631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19DDDF3F-3628-F499-FECD-A6CE6E2EE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2" y="2058014"/>
            <a:ext cx="11110823" cy="455971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99862B4-C8C5-FA44-8B5D-393E183C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26" y="2484113"/>
            <a:ext cx="10909539" cy="513246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8643BD2C-7007-B306-33F5-9CB65C218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33" y="2940084"/>
            <a:ext cx="10046898" cy="6708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53A3572-C378-1304-5C21-700FABF8B8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259" b="21859"/>
          <a:stretch/>
        </p:blipFill>
        <p:spPr>
          <a:xfrm>
            <a:off x="3116967" y="4946565"/>
            <a:ext cx="5905986" cy="1126039"/>
          </a:xfrm>
          <a:prstGeom prst="rect">
            <a:avLst/>
          </a:prstGeom>
        </p:spPr>
      </p:pic>
      <p:sp>
        <p:nvSpPr>
          <p:cNvPr id="24" name="직사각형 22">
            <a:extLst>
              <a:ext uri="{FF2B5EF4-FFF2-40B4-BE49-F238E27FC236}">
                <a16:creationId xmlns:a16="http://schemas.microsoft.com/office/drawing/2014/main" id="{472F40B0-75AC-554B-2C3F-1A7AC6BE80A5}"/>
              </a:ext>
            </a:extLst>
          </p:cNvPr>
          <p:cNvSpPr/>
          <p:nvPr/>
        </p:nvSpPr>
        <p:spPr>
          <a:xfrm>
            <a:off x="5496415" y="5335106"/>
            <a:ext cx="2180492" cy="3489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36801457-862D-72BD-4185-AC5CF35CFF29}"/>
              </a:ext>
            </a:extLst>
          </p:cNvPr>
          <p:cNvSpPr txBox="1">
            <a:spLocks/>
          </p:cNvSpPr>
          <p:nvPr/>
        </p:nvSpPr>
        <p:spPr>
          <a:xfrm>
            <a:off x="9303871" y="4690323"/>
            <a:ext cx="2329779" cy="27677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Batch size(3)</a:t>
            </a:r>
          </a:p>
          <a:p>
            <a:r>
              <a:rPr lang="en-US" altLang="ko-KR" dirty="0" err="1"/>
              <a:t>Njoints</a:t>
            </a:r>
            <a:r>
              <a:rPr lang="en-US" altLang="ko-KR" dirty="0"/>
              <a:t>(263) </a:t>
            </a:r>
          </a:p>
          <a:p>
            <a:r>
              <a:rPr lang="en-US" altLang="ko-KR" dirty="0" err="1"/>
              <a:t>Nfeats</a:t>
            </a:r>
            <a:r>
              <a:rPr lang="en-US" altLang="ko-KR" dirty="0"/>
              <a:t>(1) </a:t>
            </a:r>
          </a:p>
          <a:p>
            <a:r>
              <a:rPr lang="en-US" altLang="ko-KR" dirty="0"/>
              <a:t>Frames(120)</a:t>
            </a:r>
          </a:p>
        </p:txBody>
      </p:sp>
    </p:spTree>
    <p:extLst>
      <p:ext uri="{BB962C8B-B14F-4D97-AF65-F5344CB8AC3E}">
        <p14:creationId xmlns:p14="http://schemas.microsoft.com/office/powerpoint/2010/main" val="2249614010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F0BF08-C674-44E3-8BFC-85BC65E095F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1128</Words>
  <Application>Microsoft Office PowerPoint</Application>
  <PresentationFormat>와이드스크린</PresentationFormat>
  <Paragraphs>280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Söhne</vt:lpstr>
      <vt:lpstr>Arial</vt:lpstr>
      <vt:lpstr>Avenir Next LT Pro</vt:lpstr>
      <vt:lpstr>Calibri</vt:lpstr>
      <vt:lpstr>Wingdings</vt:lpstr>
      <vt:lpstr>ColorBlockVTI</vt:lpstr>
      <vt:lpstr>UNREAL NEURAL</vt:lpstr>
      <vt:lpstr>PowerPoint 프레젠테이션</vt:lpstr>
      <vt:lpstr>PowerPoint 프레젠테이션</vt:lpstr>
      <vt:lpstr>PowerPoint 프레젠테이션</vt:lpstr>
      <vt:lpstr>PowerPoint 프레젠테이션</vt:lpstr>
      <vt:lpstr>Model With UE: ONNX</vt:lpstr>
      <vt:lpstr>Model With UE: ONNX</vt:lpstr>
      <vt:lpstr>Model With UE: ONNX</vt:lpstr>
      <vt:lpstr>Model With UE: ONNX</vt:lpstr>
      <vt:lpstr>Model With UE: ONNX</vt:lpstr>
      <vt:lpstr>Model With UE: ONNX</vt:lpstr>
      <vt:lpstr>Model With UE: ONNX</vt:lpstr>
      <vt:lpstr>Model With UE: ONNX</vt:lpstr>
      <vt:lpstr>UE ONNX</vt:lpstr>
      <vt:lpstr>PowerPoint 프레젠테이션</vt:lpstr>
      <vt:lpstr>Animation Blend Space</vt:lpstr>
      <vt:lpstr>Animation Blend Space</vt:lpstr>
      <vt:lpstr>PowerPoint 프레젠테이션</vt:lpstr>
      <vt:lpstr>Data Augmentation</vt:lpstr>
      <vt:lpstr>Data Augmentation</vt:lpstr>
      <vt:lpstr>Data Augmentation</vt:lpstr>
      <vt:lpstr>Data Augmentation</vt:lpstr>
      <vt:lpstr>Data Augmentation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NEURAL</dc:title>
  <dc:creator>조용현</dc:creator>
  <cp:lastModifiedBy>조용현</cp:lastModifiedBy>
  <cp:revision>15</cp:revision>
  <dcterms:created xsi:type="dcterms:W3CDTF">2023-04-20T23:07:26Z</dcterms:created>
  <dcterms:modified xsi:type="dcterms:W3CDTF">2023-05-12T03:10:04Z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